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91"/>
  </p:notesMasterIdLst>
  <p:handoutMasterIdLst>
    <p:handoutMasterId r:id="rId92"/>
  </p:handoutMasterIdLst>
  <p:sldIdLst>
    <p:sldId id="319" r:id="rId2"/>
    <p:sldId id="259" r:id="rId3"/>
    <p:sldId id="411" r:id="rId4"/>
    <p:sldId id="330" r:id="rId5"/>
    <p:sldId id="347" r:id="rId6"/>
    <p:sldId id="348" r:id="rId7"/>
    <p:sldId id="349" r:id="rId8"/>
    <p:sldId id="350" r:id="rId9"/>
    <p:sldId id="351" r:id="rId10"/>
    <p:sldId id="352" r:id="rId11"/>
    <p:sldId id="353" r:id="rId12"/>
    <p:sldId id="354" r:id="rId13"/>
    <p:sldId id="355" r:id="rId14"/>
    <p:sldId id="356" r:id="rId15"/>
    <p:sldId id="357" r:id="rId16"/>
    <p:sldId id="445" r:id="rId17"/>
    <p:sldId id="457" r:id="rId18"/>
    <p:sldId id="446" r:id="rId19"/>
    <p:sldId id="358" r:id="rId20"/>
    <p:sldId id="359" r:id="rId21"/>
    <p:sldId id="466" r:id="rId22"/>
    <p:sldId id="447" r:id="rId23"/>
    <p:sldId id="448" r:id="rId24"/>
    <p:sldId id="449" r:id="rId25"/>
    <p:sldId id="361" r:id="rId26"/>
    <p:sldId id="467" r:id="rId27"/>
    <p:sldId id="360" r:id="rId28"/>
    <p:sldId id="413" r:id="rId29"/>
    <p:sldId id="393" r:id="rId30"/>
    <p:sldId id="450" r:id="rId31"/>
    <p:sldId id="363" r:id="rId32"/>
    <p:sldId id="364" r:id="rId33"/>
    <p:sldId id="408" r:id="rId34"/>
    <p:sldId id="404" r:id="rId35"/>
    <p:sldId id="403" r:id="rId36"/>
    <p:sldId id="451" r:id="rId37"/>
    <p:sldId id="452" r:id="rId38"/>
    <p:sldId id="453" r:id="rId39"/>
    <p:sldId id="454" r:id="rId40"/>
    <p:sldId id="455" r:id="rId41"/>
    <p:sldId id="456" r:id="rId42"/>
    <p:sldId id="375" r:id="rId43"/>
    <p:sldId id="426" r:id="rId44"/>
    <p:sldId id="427" r:id="rId45"/>
    <p:sldId id="374" r:id="rId46"/>
    <p:sldId id="429" r:id="rId47"/>
    <p:sldId id="430" r:id="rId48"/>
    <p:sldId id="376" r:id="rId49"/>
    <p:sldId id="377" r:id="rId50"/>
    <p:sldId id="458" r:id="rId51"/>
    <p:sldId id="378" r:id="rId52"/>
    <p:sldId id="379" r:id="rId53"/>
    <p:sldId id="459" r:id="rId54"/>
    <p:sldId id="380" r:id="rId55"/>
    <p:sldId id="460" r:id="rId56"/>
    <p:sldId id="381" r:id="rId57"/>
    <p:sldId id="366" r:id="rId58"/>
    <p:sldId id="439" r:id="rId59"/>
    <p:sldId id="407" r:id="rId60"/>
    <p:sldId id="461" r:id="rId61"/>
    <p:sldId id="384" r:id="rId62"/>
    <p:sldId id="385" r:id="rId63"/>
    <p:sldId id="462" r:id="rId64"/>
    <p:sldId id="391" r:id="rId65"/>
    <p:sldId id="409" r:id="rId66"/>
    <p:sldId id="400" r:id="rId67"/>
    <p:sldId id="397" r:id="rId68"/>
    <p:sldId id="463" r:id="rId69"/>
    <p:sldId id="437" r:id="rId70"/>
    <p:sldId id="367" r:id="rId71"/>
    <p:sldId id="369" r:id="rId72"/>
    <p:sldId id="370" r:id="rId73"/>
    <p:sldId id="440" r:id="rId74"/>
    <p:sldId id="371" r:id="rId75"/>
    <p:sldId id="372" r:id="rId76"/>
    <p:sldId id="416" r:id="rId77"/>
    <p:sldId id="438" r:id="rId78"/>
    <p:sldId id="386" r:id="rId79"/>
    <p:sldId id="398" r:id="rId80"/>
    <p:sldId id="389" r:id="rId81"/>
    <p:sldId id="390" r:id="rId82"/>
    <p:sldId id="401" r:id="rId83"/>
    <p:sldId id="431" r:id="rId84"/>
    <p:sldId id="402" r:id="rId85"/>
    <p:sldId id="387" r:id="rId86"/>
    <p:sldId id="392" r:id="rId87"/>
    <p:sldId id="464" r:id="rId88"/>
    <p:sldId id="412" r:id="rId89"/>
    <p:sldId id="441" r:id="rId90"/>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a:srgbClr val="66CCFF"/>
    <a:srgbClr val="CCFFFF"/>
    <a:srgbClr val="F8F8F8"/>
    <a:srgbClr val="EAEAEA"/>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9" autoAdjust="0"/>
    <p:restoredTop sz="80936" autoAdjust="0"/>
  </p:normalViewPr>
  <p:slideViewPr>
    <p:cSldViewPr snapToGrid="0">
      <p:cViewPr varScale="1">
        <p:scale>
          <a:sx n="80" d="100"/>
          <a:sy n="80" d="100"/>
        </p:scale>
        <p:origin x="1995" y="45"/>
      </p:cViewPr>
      <p:guideLst>
        <p:guide orient="horz" pos="816"/>
        <p:guide pos="4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60" d="100"/>
          <a:sy n="60" d="100"/>
        </p:scale>
        <p:origin x="3259"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CFB2197-1E77-4EC0-9F1B-E525957A3215}"/>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E4A9735B-0A4F-4F78-980C-9521F751B73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D3D99A2D-3C45-421B-96EE-38755A551F4A}"/>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A9F89325-5BEE-4961-BA6B-C465D1BFC480}"/>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a:latin typeface="Helvetica" panose="020B0604020202020204" pitchFamily="34" charset="0"/>
              </a:defRPr>
            </a:lvl1pPr>
          </a:lstStyle>
          <a:p>
            <a:fld id="{03F09535-2FE6-43BA-88FB-A58367FCCA0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B9D8DE-E5A1-4B69-A94A-08B2411D0F2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2B42DBFC-67EF-43AC-91AC-14595F818002}"/>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62468" name="Rectangle 4">
            <a:extLst>
              <a:ext uri="{FF2B5EF4-FFF2-40B4-BE49-F238E27FC236}">
                <a16:creationId xmlns:a16="http://schemas.microsoft.com/office/drawing/2014/main" id="{02C87D66-038C-488E-B95A-F9B356F0B97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880741BA-E0F4-4095-AA4D-53BC3854206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EF7071E9-F9D0-4570-9E25-528EA84C3443}"/>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588DD92D-D2B9-47FE-9159-CB167C086CA6}"/>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a:latin typeface="Times New Roman" panose="02020603050405020304" pitchFamily="18" charset="0"/>
              </a:defRPr>
            </a:lvl1pPr>
          </a:lstStyle>
          <a:p>
            <a:fld id="{1324AE69-29B7-47AB-9D16-5F28C6265CA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dos.csail.mit.edu/6.828/2008/readings/i386/IRET.ht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pdos.csail.mit.edu/6.828/2008/readings/i386/RET.ht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eeksforgeeks.org/disk-scheduling-algorithm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geeksforgeeks.org/spooling-in-operating-syste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devx.com/terms/non-uniform-memory-acces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tutorialspoint.com/Asymmetric-and-Symmetric-Clustering-Syste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bing.com/ck/a?!&amp;&amp;p=6ec49ba2b88bc4a2JmltdHM9MTcxMTc1NjgwMCZpZ3VpZD0yZDcyZjQ0OS00YjI4LTZjMDYtMmM1MS1lN2Q4NGFiMTZkMjImaW5zaWQ9NTk4NQ&amp;ptn=3&amp;ver=2&amp;hsh=3&amp;fclid=2d72f449-4b28-6c06-2c51-e7d84ab16d22&amp;psq=what+is+pci+bus+slots&amp;u=a1aHR0cHM6Ly93d3cubWluaXRvb2wuY29tL2xpYi9wY2ktc2xvdC5odG1s&amp;ntb=1"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gnu.org/philosophy/open-source-misses-the-point.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virtualbox.co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curlie.org/Computers/Software/Operating_Systems/Open_Sourc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descriptions should be brief.</a:t>
            </a:r>
          </a:p>
          <a:p>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t>2</a:t>
            </a:fld>
            <a:endParaRPr lang="en-US" dirty="0"/>
          </a:p>
        </p:txBody>
      </p:sp>
    </p:spTree>
    <p:extLst>
      <p:ext uri="{BB962C8B-B14F-4D97-AF65-F5344CB8AC3E}">
        <p14:creationId xmlns:p14="http://schemas.microsoft.com/office/powerpoint/2010/main" val="955871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91C6CE6-B39E-4588-A739-74D70A01185A}"/>
              </a:ext>
            </a:extLst>
          </p:cNvPr>
          <p:cNvSpPr>
            <a:spLocks noGrp="1" noRot="1" noChangeAspect="1" noChangeArrowheads="1" noTextEdit="1"/>
          </p:cNvSpPr>
          <p:nvPr>
            <p:ph type="sldImg"/>
          </p:nvPr>
        </p:nvSpPr>
        <p:spPr>
          <a:xfrm>
            <a:off x="1117600" y="696913"/>
            <a:ext cx="4648200" cy="3486150"/>
          </a:xfrm>
          <a:ln/>
        </p:spPr>
      </p:sp>
      <p:sp>
        <p:nvSpPr>
          <p:cNvPr id="70659" name="Rectangle 3">
            <a:extLst>
              <a:ext uri="{FF2B5EF4-FFF2-40B4-BE49-F238E27FC236}">
                <a16:creationId xmlns:a16="http://schemas.microsoft.com/office/drawing/2014/main" id="{D1812AD6-3EBF-4959-B18E-56E30CFD0374}"/>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altLang="en-US" dirty="0">
                <a:latin typeface="Times New Roman" panose="02020603050405020304" pitchFamily="18" charset="0"/>
              </a:rPr>
              <a:t>"همه چیزهایی که فروشنده هنگام سفارش یک سیستم عامل ارسال می کند" تقریب خوبی است</a:t>
            </a:r>
            <a:endParaRPr lang="en-US" altLang="en-US" dirty="0">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111111"/>
                </a:solidFill>
                <a:effectLst/>
                <a:latin typeface="-apple-system"/>
              </a:rPr>
              <a:t>Kernel</a:t>
            </a:r>
            <a:r>
              <a:rPr lang="en-US" b="0" i="0" dirty="0">
                <a:solidFill>
                  <a:srgbClr val="111111"/>
                </a:solidFill>
                <a:effectLst/>
                <a:latin typeface="-apple-system"/>
              </a:rPr>
              <a:t>: The kernel is the core component of the operating system. It manages critical tasks like </a:t>
            </a:r>
            <a:r>
              <a:rPr lang="en-US" b="1" i="0" dirty="0">
                <a:solidFill>
                  <a:srgbClr val="111111"/>
                </a:solidFill>
                <a:effectLst/>
                <a:latin typeface="-apple-system"/>
              </a:rPr>
              <a:t>memory allocation, process scheduling, device communication, and resource allocation.</a:t>
            </a:r>
          </a:p>
          <a:p>
            <a:pPr algn="r" rtl="1"/>
            <a:endParaRPr lang="fa-IR"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0E3F0BE-32B3-45A4-88F1-32A6941EFF3D}"/>
              </a:ext>
            </a:extLst>
          </p:cNvPr>
          <p:cNvSpPr>
            <a:spLocks noGrp="1" noRot="1" noChangeAspect="1" noChangeArrowheads="1" noTextEdit="1"/>
          </p:cNvSpPr>
          <p:nvPr>
            <p:ph type="sldImg"/>
          </p:nvPr>
        </p:nvSpPr>
        <p:spPr>
          <a:xfrm>
            <a:off x="1117600" y="696913"/>
            <a:ext cx="4648200" cy="3486150"/>
          </a:xfrm>
          <a:ln/>
        </p:spPr>
      </p:sp>
      <p:sp>
        <p:nvSpPr>
          <p:cNvPr id="71683" name="Rectangle 3">
            <a:extLst>
              <a:ext uri="{FF2B5EF4-FFF2-40B4-BE49-F238E27FC236}">
                <a16:creationId xmlns:a16="http://schemas.microsoft.com/office/drawing/2014/main" id="{833E9DD2-F0DC-4446-AA9A-A180F570CFC4}"/>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sz="1200" b="1" dirty="0">
                <a:solidFill>
                  <a:srgbClr val="3366FF"/>
                </a:solidFill>
              </a:rPr>
              <a:t>Bootstrap: </a:t>
            </a:r>
            <a:r>
              <a:rPr lang="fa-IR" altLang="en-US" sz="1200" b="1" dirty="0">
                <a:solidFill>
                  <a:srgbClr val="3366FF"/>
                </a:solidFill>
              </a:rPr>
              <a:t>خودراه‌انداز</a:t>
            </a:r>
            <a:endParaRPr lang="en-US" altLang="en-US" sz="1200" b="1" dirty="0">
              <a:solidFill>
                <a:srgbClr val="3366FF"/>
              </a:solidFill>
            </a:endParaRPr>
          </a:p>
          <a:p>
            <a:r>
              <a:rPr lang="fa-IR" altLang="en-US" dirty="0">
                <a:latin typeface="Times New Roman" panose="02020603050405020304" pitchFamily="18" charset="0"/>
              </a:rPr>
              <a:t>برنامه بوت استرپ با روشن شدن یا راه اندازی مجدد بارگذاری می شود</a:t>
            </a:r>
          </a:p>
          <a:p>
            <a:r>
              <a:rPr lang="fa-IR" altLang="en-US" dirty="0">
                <a:latin typeface="Times New Roman" panose="02020603050405020304" pitchFamily="18" charset="0"/>
              </a:rPr>
              <a:t>معمولاً در </a:t>
            </a:r>
            <a:r>
              <a:rPr lang="en-US" altLang="en-US" dirty="0">
                <a:latin typeface="Times New Roman" panose="02020603050405020304" pitchFamily="18" charset="0"/>
              </a:rPr>
              <a:t>ROM </a:t>
            </a:r>
            <a:r>
              <a:rPr lang="fa-IR" altLang="en-US" dirty="0">
                <a:latin typeface="Times New Roman" panose="02020603050405020304" pitchFamily="18" charset="0"/>
              </a:rPr>
              <a:t>یا </a:t>
            </a:r>
            <a:r>
              <a:rPr lang="en-US" altLang="en-US" dirty="0">
                <a:latin typeface="Times New Roman" panose="02020603050405020304" pitchFamily="18" charset="0"/>
              </a:rPr>
              <a:t>EPROM </a:t>
            </a:r>
            <a:r>
              <a:rPr lang="fa-IR" altLang="en-US" dirty="0">
                <a:latin typeface="Times New Roman" panose="02020603050405020304" pitchFamily="18" charset="0"/>
              </a:rPr>
              <a:t>ذخیره می شود که معمولاً به عنوان سیستم عامل شناخته می شود</a:t>
            </a:r>
          </a:p>
          <a:p>
            <a:r>
              <a:rPr lang="fa-IR" altLang="en-US" dirty="0">
                <a:latin typeface="Times New Roman" panose="02020603050405020304" pitchFamily="18" charset="0"/>
              </a:rPr>
              <a:t>تمام جنبه های سیستم را راه اندازی می کند</a:t>
            </a:r>
          </a:p>
          <a:p>
            <a:r>
              <a:rPr lang="fa-IR" altLang="en-US" dirty="0">
                <a:latin typeface="Times New Roman" panose="02020603050405020304" pitchFamily="18" charset="0"/>
              </a:rPr>
              <a:t>هسته سیستم عامل را بارگیری می کند و اجرا را شروع می کند</a:t>
            </a:r>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2942A61-1EB9-40E9-9D3A-1F8A772256AA}"/>
              </a:ext>
            </a:extLst>
          </p:cNvPr>
          <p:cNvSpPr>
            <a:spLocks noGrp="1" noRot="1" noChangeAspect="1" noChangeArrowheads="1" noTextEdit="1"/>
          </p:cNvSpPr>
          <p:nvPr>
            <p:ph type="sldImg"/>
          </p:nvPr>
        </p:nvSpPr>
        <p:spPr>
          <a:xfrm>
            <a:off x="1117600" y="696913"/>
            <a:ext cx="4648200" cy="3486150"/>
          </a:xfrm>
          <a:ln/>
        </p:spPr>
      </p:sp>
      <p:sp>
        <p:nvSpPr>
          <p:cNvPr id="72707" name="Rectangle 3">
            <a:extLst>
              <a:ext uri="{FF2B5EF4-FFF2-40B4-BE49-F238E27FC236}">
                <a16:creationId xmlns:a16="http://schemas.microsoft.com/office/drawing/2014/main" id="{279D11B9-1265-40F4-8212-D83D666C8D2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dirty="0"/>
              <a:t>Organization</a:t>
            </a:r>
            <a:r>
              <a:rPr lang="fa-IR" altLang="en-US" dirty="0"/>
              <a:t>:</a:t>
            </a:r>
            <a:r>
              <a:rPr lang="en-US" altLang="en-US" dirty="0"/>
              <a:t> </a:t>
            </a:r>
            <a:r>
              <a:rPr lang="fa-IR" altLang="en-US" dirty="0"/>
              <a:t>تشکیلات</a:t>
            </a:r>
            <a:endParaRPr lang="en-US" altLang="en-US" dirty="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8E266F8-6D29-4C07-B807-46CD5478E790}"/>
              </a:ext>
            </a:extLst>
          </p:cNvPr>
          <p:cNvSpPr>
            <a:spLocks noGrp="1" noRot="1" noChangeAspect="1" noChangeArrowheads="1" noTextEdit="1"/>
          </p:cNvSpPr>
          <p:nvPr>
            <p:ph type="sldImg"/>
          </p:nvPr>
        </p:nvSpPr>
        <p:spPr>
          <a:xfrm>
            <a:off x="1117600" y="696913"/>
            <a:ext cx="4648200" cy="3486150"/>
          </a:xfrm>
          <a:ln/>
        </p:spPr>
      </p:sp>
      <p:sp>
        <p:nvSpPr>
          <p:cNvPr id="73731" name="Rectangle 3">
            <a:extLst>
              <a:ext uri="{FF2B5EF4-FFF2-40B4-BE49-F238E27FC236}">
                <a16:creationId xmlns:a16="http://schemas.microsoft.com/office/drawing/2014/main" id="{C9D0C610-D2E6-4C3C-9AE3-129F4791C75C}"/>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dirty="0"/>
              <a:t>Operation</a:t>
            </a:r>
            <a:r>
              <a:rPr lang="fa-IR" altLang="en-US" dirty="0"/>
              <a:t> عملیات </a:t>
            </a:r>
            <a:endParaRPr lang="en-US" altLang="en-US" dirty="0"/>
          </a:p>
          <a:p>
            <a:endParaRPr lang="en-US" altLang="en-US" dirty="0"/>
          </a:p>
          <a:p>
            <a:pPr marL="742950" lvl="1" indent="-285750" algn="l">
              <a:buFont typeface="+mj-lt"/>
              <a:buAutoNum type="arabicPeriod"/>
            </a:pPr>
            <a:r>
              <a:rPr lang="en-US" b="0" i="0" dirty="0">
                <a:solidFill>
                  <a:srgbClr val="111111"/>
                </a:solidFill>
                <a:effectLst/>
                <a:latin typeface="-apple-system"/>
              </a:rPr>
              <a:t>A </a:t>
            </a:r>
            <a:r>
              <a:rPr lang="en-US" b="1" i="0" dirty="0">
                <a:solidFill>
                  <a:srgbClr val="111111"/>
                </a:solidFill>
                <a:effectLst/>
                <a:latin typeface="-apple-system"/>
              </a:rPr>
              <a:t>device controller</a:t>
            </a:r>
            <a:r>
              <a:rPr lang="en-US" b="0" i="0" dirty="0">
                <a:solidFill>
                  <a:srgbClr val="111111"/>
                </a:solidFill>
                <a:effectLst/>
                <a:latin typeface="-apple-system"/>
              </a:rPr>
              <a:t> is an </a:t>
            </a:r>
            <a:r>
              <a:rPr lang="en-US" b="1" i="0" dirty="0">
                <a:solidFill>
                  <a:srgbClr val="111111"/>
                </a:solidFill>
                <a:effectLst/>
                <a:latin typeface="-apple-system"/>
              </a:rPr>
              <a:t>electronic component</a:t>
            </a:r>
            <a:r>
              <a:rPr lang="en-US" b="0" i="0" dirty="0">
                <a:solidFill>
                  <a:srgbClr val="111111"/>
                </a:solidFill>
                <a:effectLst/>
                <a:latin typeface="-apple-system"/>
              </a:rPr>
              <a:t> responsible for handling the communication between the </a:t>
            </a:r>
            <a:r>
              <a:rPr lang="en-US" b="1" i="0" dirty="0">
                <a:solidFill>
                  <a:srgbClr val="111111"/>
                </a:solidFill>
                <a:effectLst/>
                <a:latin typeface="-apple-system"/>
              </a:rPr>
              <a:t>CPU</a:t>
            </a:r>
            <a:r>
              <a:rPr lang="en-US" b="0" i="0" dirty="0">
                <a:solidFill>
                  <a:srgbClr val="111111"/>
                </a:solidFill>
                <a:effectLst/>
                <a:latin typeface="-apple-system"/>
              </a:rPr>
              <a:t> (central processing unit) and various </a:t>
            </a:r>
            <a:r>
              <a:rPr lang="en-US" b="1" i="0" dirty="0">
                <a:solidFill>
                  <a:srgbClr val="111111"/>
                </a:solidFill>
                <a:effectLst/>
                <a:latin typeface="-apple-system"/>
              </a:rPr>
              <a:t>I/O devices</a:t>
            </a:r>
            <a:r>
              <a:rPr lang="en-US" b="0" i="0" dirty="0">
                <a:solidFill>
                  <a:srgbClr val="111111"/>
                </a:solidFill>
                <a:effectLst/>
                <a:latin typeface="-apple-system"/>
              </a:rPr>
              <a:t>.</a:t>
            </a:r>
          </a:p>
          <a:p>
            <a:endParaRPr lang="en-US" altLang="en-US" dirty="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device has mechanical and electrical Components (Device Controller). </a:t>
            </a:r>
          </a:p>
          <a:p>
            <a:r>
              <a:rPr lang="en-US" dirty="0"/>
              <a:t>One mechanical component may have multiple device controllers like HDD. </a:t>
            </a:r>
          </a:p>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16</a:t>
            </a:fld>
            <a:endParaRPr lang="en-US" altLang="en-US"/>
          </a:p>
        </p:txBody>
      </p:sp>
    </p:spTree>
    <p:extLst>
      <p:ext uri="{BB962C8B-B14F-4D97-AF65-F5344CB8AC3E}">
        <p14:creationId xmlns:p14="http://schemas.microsoft.com/office/powerpoint/2010/main" val="170269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i="0" dirty="0">
                <a:solidFill>
                  <a:srgbClr val="111111"/>
                </a:solidFill>
                <a:effectLst/>
                <a:latin typeface="-apple-system"/>
              </a:rPr>
              <a:t>Handling Interrupts</a:t>
            </a:r>
            <a:r>
              <a:rPr lang="en-US" b="0" i="0" dirty="0">
                <a:solidFill>
                  <a:srgbClr val="111111"/>
                </a:solidFill>
                <a:effectLst/>
                <a:latin typeface="-apple-system"/>
              </a:rPr>
              <a:t>: When an interrupt occurs:</a:t>
            </a:r>
          </a:p>
          <a:p>
            <a:pPr marL="1143000" lvl="2" indent="-228600" algn="l">
              <a:buFont typeface="+mj-lt"/>
              <a:buAutoNum type="arabicPeriod"/>
            </a:pPr>
            <a:r>
              <a:rPr lang="en-US" b="0" i="0" dirty="0">
                <a:solidFill>
                  <a:srgbClr val="111111"/>
                </a:solidFill>
                <a:effectLst/>
                <a:latin typeface="-apple-system"/>
              </a:rPr>
              <a:t>The </a:t>
            </a:r>
            <a:r>
              <a:rPr lang="en-US" b="1" i="0" dirty="0">
                <a:solidFill>
                  <a:srgbClr val="111111"/>
                </a:solidFill>
                <a:effectLst/>
                <a:latin typeface="-apple-system"/>
              </a:rPr>
              <a:t>processor</a:t>
            </a:r>
            <a:r>
              <a:rPr lang="en-US" b="0" i="0" dirty="0">
                <a:solidFill>
                  <a:srgbClr val="111111"/>
                </a:solidFill>
                <a:effectLst/>
                <a:latin typeface="-apple-system"/>
              </a:rPr>
              <a:t> stops its current execution.</a:t>
            </a:r>
          </a:p>
          <a:p>
            <a:pPr marL="1143000" lvl="2" indent="-228600" algn="l">
              <a:buFont typeface="+mj-lt"/>
              <a:buAutoNum type="arabicPeriod"/>
            </a:pPr>
            <a:r>
              <a:rPr lang="en-US" b="0" i="0" dirty="0">
                <a:solidFill>
                  <a:srgbClr val="111111"/>
                </a:solidFill>
                <a:effectLst/>
                <a:latin typeface="-apple-system"/>
              </a:rPr>
              <a:t>It switches to a specific </a:t>
            </a:r>
            <a:r>
              <a:rPr lang="en-US" b="1" i="0" dirty="0">
                <a:solidFill>
                  <a:srgbClr val="111111"/>
                </a:solidFill>
                <a:effectLst/>
                <a:latin typeface="-apple-system"/>
              </a:rPr>
              <a:t>interrupt handler code</a:t>
            </a:r>
            <a:r>
              <a:rPr lang="en-US" b="0" i="0" dirty="0">
                <a:solidFill>
                  <a:srgbClr val="111111"/>
                </a:solidFill>
                <a:effectLst/>
                <a:latin typeface="-apple-system"/>
              </a:rPr>
              <a:t> associated with the interrupt type.</a:t>
            </a:r>
          </a:p>
          <a:p>
            <a:pPr marL="1143000" lvl="2" indent="-228600" algn="l">
              <a:buFont typeface="+mj-lt"/>
              <a:buAutoNum type="arabicPeriod"/>
            </a:pPr>
            <a:r>
              <a:rPr lang="en-US" b="0" i="0" dirty="0">
                <a:solidFill>
                  <a:srgbClr val="111111"/>
                </a:solidFill>
                <a:effectLst/>
                <a:latin typeface="-apple-system"/>
              </a:rPr>
              <a:t>The interrupt handler completes necessary work (e.g., handling errors) before returning control to the interrupted application.</a:t>
            </a:r>
          </a:p>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17</a:t>
            </a:fld>
            <a:endParaRPr lang="en-US" altLang="en-US"/>
          </a:p>
        </p:txBody>
      </p:sp>
    </p:spTree>
    <p:extLst>
      <p:ext uri="{BB962C8B-B14F-4D97-AF65-F5344CB8AC3E}">
        <p14:creationId xmlns:p14="http://schemas.microsoft.com/office/powerpoint/2010/main" val="428958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chemeClr val="tx1"/>
                </a:solidFill>
                <a:effectLst/>
                <a:latin typeface="Times New Roman" panose="02020603050405020304" pitchFamily="18" charset="0"/>
              </a:rPr>
              <a:t>During execution of a program, a key pressed, for example it wants to abort the program execution. </a:t>
            </a:r>
          </a:p>
          <a:p>
            <a:pPr marL="171450" indent="-171450">
              <a:buFont typeface="Arial" panose="020B0604020202020204" pitchFamily="34" charset="0"/>
              <a:buChar char="•"/>
            </a:pPr>
            <a:r>
              <a:rPr lang="en-US" b="0" i="0" dirty="0">
                <a:solidFill>
                  <a:schemeClr val="tx1"/>
                </a:solidFill>
                <a:effectLst/>
                <a:latin typeface="Times New Roman" panose="02020603050405020304" pitchFamily="18" charset="0"/>
              </a:rPr>
              <a:t>The </a:t>
            </a:r>
            <a:r>
              <a:rPr lang="en-US" b="1" i="0" dirty="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IRET</a:t>
            </a:r>
            <a:r>
              <a:rPr lang="en-US" b="1" i="0" dirty="0">
                <a:solidFill>
                  <a:schemeClr val="tx1"/>
                </a:solidFill>
                <a:effectLst/>
                <a:latin typeface="Times New Roman" panose="02020603050405020304" pitchFamily="18" charset="0"/>
              </a:rPr>
              <a:t> instruction is used to exit from an interrupt procedure</a:t>
            </a:r>
            <a:r>
              <a:rPr lang="en-US" b="0" i="0" dirty="0">
                <a:solidFill>
                  <a:schemeClr val="tx1"/>
                </a:solidFill>
                <a:effectLst/>
                <a:latin typeface="Times New Roman" panose="02020603050405020304" pitchFamily="18" charset="0"/>
              </a:rPr>
              <a:t>. </a:t>
            </a:r>
            <a:r>
              <a:rPr lang="en-US" b="0" i="0" dirty="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IRET</a:t>
            </a:r>
            <a:r>
              <a:rPr lang="en-US" b="0" i="0" dirty="0">
                <a:solidFill>
                  <a:schemeClr val="tx1"/>
                </a:solidFill>
                <a:effectLst/>
                <a:latin typeface="Times New Roman" panose="02020603050405020304" pitchFamily="18" charset="0"/>
              </a:rPr>
              <a:t> is similar to </a:t>
            </a:r>
            <a:r>
              <a:rPr lang="en-US" b="0" i="0" dirty="0">
                <a:solidFill>
                  <a:schemeClr val="tx1"/>
                </a:solidFill>
                <a:effectLst/>
                <a:latin typeface="Times New Roman" panose="02020603050405020304" pitchFamily="18" charset="0"/>
                <a:hlinkClick r:id="rId4">
                  <a:extLst>
                    <a:ext uri="{A12FA001-AC4F-418D-AE19-62706E023703}">
                      <ahyp:hlinkClr xmlns:ahyp="http://schemas.microsoft.com/office/drawing/2018/hyperlinkcolor" val="tx"/>
                    </a:ext>
                  </a:extLst>
                </a:hlinkClick>
              </a:rPr>
              <a:t>RET</a:t>
            </a:r>
            <a:r>
              <a:rPr lang="en-US" b="0" i="0" dirty="0">
                <a:solidFill>
                  <a:schemeClr val="tx1"/>
                </a:solidFill>
                <a:effectLst/>
                <a:latin typeface="Times New Roman" panose="02020603050405020304" pitchFamily="18" charset="0"/>
              </a:rPr>
              <a:t> except that </a:t>
            </a:r>
            <a:r>
              <a:rPr lang="en-US" b="0" i="0" dirty="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IRET</a:t>
            </a:r>
            <a:r>
              <a:rPr lang="en-US" b="0" i="0" dirty="0">
                <a:solidFill>
                  <a:schemeClr val="tx1"/>
                </a:solidFill>
                <a:effectLst/>
                <a:latin typeface="Times New Roman" panose="02020603050405020304" pitchFamily="18" charset="0"/>
              </a:rPr>
              <a:t> increments ESP by an extra four bytes (because of the flags on the stack) and moves the saved flags into the EFLAGS register.</a:t>
            </a:r>
          </a:p>
          <a:p>
            <a:pPr marL="171450" indent="-171450">
              <a:buFont typeface="Arial" panose="020B0604020202020204" pitchFamily="34" charset="0"/>
              <a:buChar char="•"/>
            </a:pPr>
            <a:r>
              <a:rPr lang="en-US" b="1" i="0" dirty="0">
                <a:solidFill>
                  <a:srgbClr val="202124"/>
                </a:solidFill>
                <a:effectLst/>
                <a:latin typeface="Helvetica Neue"/>
              </a:rPr>
              <a:t>The EFI (Extensible Firmware Interface) system partition or ESP </a:t>
            </a:r>
            <a:r>
              <a:rPr lang="en-US" b="0" i="0" dirty="0">
                <a:solidFill>
                  <a:srgbClr val="202124"/>
                </a:solidFill>
                <a:effectLst/>
                <a:latin typeface="Helvetica Neue"/>
              </a:rPr>
              <a:t>is </a:t>
            </a:r>
            <a:r>
              <a:rPr lang="en-US" b="0" i="0" dirty="0">
                <a:solidFill>
                  <a:srgbClr val="040C28"/>
                </a:solidFill>
                <a:effectLst/>
                <a:latin typeface="Helvetica Neue"/>
              </a:rPr>
              <a:t>a partition on a data storage device (usually a hard disk drive or solid-state drive) that is used by computers that have </a:t>
            </a:r>
            <a:r>
              <a:rPr lang="en-US" b="1" i="0" dirty="0">
                <a:solidFill>
                  <a:srgbClr val="040C28"/>
                </a:solidFill>
                <a:effectLst/>
                <a:latin typeface="Helvetica Neue"/>
              </a:rPr>
              <a:t>the Unified Extensible Firmware Interface (UEFI)</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18</a:t>
            </a:fld>
            <a:endParaRPr lang="en-US" altLang="en-US"/>
          </a:p>
        </p:txBody>
      </p:sp>
    </p:spTree>
    <p:extLst>
      <p:ext uri="{BB962C8B-B14F-4D97-AF65-F5344CB8AC3E}">
        <p14:creationId xmlns:p14="http://schemas.microsoft.com/office/powerpoint/2010/main" val="417633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F7F02E1-3C82-4D51-8B5C-4AC022B53399}"/>
              </a:ext>
            </a:extLst>
          </p:cNvPr>
          <p:cNvSpPr>
            <a:spLocks noGrp="1" noRot="1" noChangeAspect="1" noChangeArrowheads="1" noTextEdit="1"/>
          </p:cNvSpPr>
          <p:nvPr>
            <p:ph type="sldImg"/>
          </p:nvPr>
        </p:nvSpPr>
        <p:spPr>
          <a:xfrm>
            <a:off x="1117600" y="696913"/>
            <a:ext cx="4648200" cy="3486150"/>
          </a:xfrm>
          <a:ln/>
        </p:spPr>
      </p:sp>
      <p:sp>
        <p:nvSpPr>
          <p:cNvPr id="74755" name="Rectangle 3">
            <a:extLst>
              <a:ext uri="{FF2B5EF4-FFF2-40B4-BE49-F238E27FC236}">
                <a16:creationId xmlns:a16="http://schemas.microsoft.com/office/drawing/2014/main" id="{508E8CAA-EEEB-4758-8FC1-274AC755D68A}"/>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Hardware may trigger an interrupt at any time by sending a signal to the CPU, usually by way of the system bus.</a:t>
            </a:r>
          </a:p>
          <a:p>
            <a:r>
              <a:rPr lang="en-US" dirty="0"/>
              <a:t>When the CPU is interrupted, it stops what it is doing and immediately transfers execution to a fixed location. The fixed location usually contains the starting address where the service routine for the interrupt is located. The interrupt service routine executes; on completion, the CPU resumes the interrupted computation. </a:t>
            </a:r>
          </a:p>
          <a:p>
            <a:endParaRPr lang="en-US" altLang="en-US" dirty="0">
              <a:latin typeface="Times New Roman" panose="02020603050405020304" pitchFamily="18" charset="0"/>
            </a:endParaRPr>
          </a:p>
          <a:p>
            <a:r>
              <a:rPr lang="en-US" dirty="0"/>
              <a:t>Each computer design has its own interrupt mechanism, but several functions are common.</a:t>
            </a:r>
            <a:endParaRPr lang="en-US" altLang="en-US" dirty="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633B910-C344-43C3-B78A-0840B71A632E}"/>
              </a:ext>
            </a:extLst>
          </p:cNvPr>
          <p:cNvSpPr>
            <a:spLocks noGrp="1" noRot="1" noChangeAspect="1" noChangeArrowheads="1" noTextEdit="1"/>
          </p:cNvSpPr>
          <p:nvPr>
            <p:ph type="sldImg"/>
          </p:nvPr>
        </p:nvSpPr>
        <p:spPr>
          <a:xfrm>
            <a:off x="1117600" y="696913"/>
            <a:ext cx="4648200" cy="3486150"/>
          </a:xfrm>
          <a:ln/>
        </p:spPr>
      </p:sp>
      <p:sp>
        <p:nvSpPr>
          <p:cNvPr id="75779" name="Rectangle 3">
            <a:extLst>
              <a:ext uri="{FF2B5EF4-FFF2-40B4-BE49-F238E27FC236}">
                <a16:creationId xmlns:a16="http://schemas.microsoft.com/office/drawing/2014/main" id="{A42255F8-0C72-4226-AD3B-4C96B97159C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sz="1200" dirty="0"/>
              <a:t>Preserves </a:t>
            </a:r>
            <a:r>
              <a:rPr lang="fa-IR" altLang="en-US" sz="1200" dirty="0"/>
              <a:t>حفظ کردن</a:t>
            </a:r>
            <a:endParaRPr lang="en-US" altLang="en-US" sz="1200" dirty="0"/>
          </a:p>
          <a:p>
            <a:r>
              <a:rPr lang="en-US" dirty="0"/>
              <a:t>Consider a typical computer operation: a program performing I/O. To start an I/O operation, the device driver loads the appropriate registers in the device controller. The device controller, in turn, examines the contents of these registers to determine what action to take (such as “read a character from the keyboard”). The controller starts the transfer of data from the device to its local buffer. Once the transfer of data is complete, the device controller informs the device driver that it has finished its operation. The device driver then gives control to other parts of the operating system, possibly returning the data or a pointer to the data if the operation was a read. For other operations, the device driver returns status information such as “write completed successfully” or “device busy”. But how does the controller inform the device driver that it has finished its operation? This is accomplished via an interrupt.</a:t>
            </a:r>
            <a:endParaRPr lang="en-US" altLang="en-US" dirty="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One of the interrupt handlers is 8259, it communicates with CPU through INT(Interrupt) pin of CPU and CPU acknowledges the request through its INTA pin  to determine which device interrupted. </a:t>
            </a:r>
          </a:p>
          <a:p>
            <a:pPr marL="171450" indent="-171450">
              <a:buFont typeface="Wingdings" panose="05000000000000000000" pitchFamily="2" charset="2"/>
              <a:buChar char="q"/>
            </a:pPr>
            <a:r>
              <a:rPr lang="en-US" dirty="0"/>
              <a:t>It can be cascaded to support more than 8 Devices. </a:t>
            </a:r>
          </a:p>
          <a:p>
            <a:pPr marL="171450" indent="-171450">
              <a:buFont typeface="Wingdings" panose="05000000000000000000" pitchFamily="2" charset="2"/>
              <a:buChar char="q"/>
            </a:pPr>
            <a:r>
              <a:rPr lang="en-US" dirty="0" err="1"/>
              <a:t>nterrupt</a:t>
            </a:r>
            <a:r>
              <a:rPr lang="en-US" dirty="0"/>
              <a:t> handlers can be on the motherboard in legacy systems and on the CPUs in new systems. </a:t>
            </a:r>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22</a:t>
            </a:fld>
            <a:endParaRPr lang="en-US" altLang="en-US"/>
          </a:p>
        </p:txBody>
      </p:sp>
    </p:spTree>
    <p:extLst>
      <p:ext uri="{BB962C8B-B14F-4D97-AF65-F5344CB8AC3E}">
        <p14:creationId xmlns:p14="http://schemas.microsoft.com/office/powerpoint/2010/main" val="409319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7425034-9A1A-4A4E-9662-93A0D778F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0D88E13-6ADD-4121-98FC-EE63C241496D}"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31054F28-B344-4D2E-80BC-A09F73C21C9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2941BDE8-59CE-41CD-B912-C9D16F464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legacy computers, there are two controllers one is considered master and the other is considered slave. </a:t>
            </a:r>
          </a:p>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23</a:t>
            </a:fld>
            <a:endParaRPr lang="en-US" altLang="en-US"/>
          </a:p>
        </p:txBody>
      </p:sp>
    </p:spTree>
    <p:extLst>
      <p:ext uri="{BB962C8B-B14F-4D97-AF65-F5344CB8AC3E}">
        <p14:creationId xmlns:p14="http://schemas.microsoft.com/office/powerpoint/2010/main" val="240503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New systems </a:t>
            </a:r>
            <a:r>
              <a:rPr lang="en-US" dirty="0" err="1"/>
              <a:t>intruppt</a:t>
            </a:r>
            <a:r>
              <a:rPr lang="en-US" dirty="0"/>
              <a:t> handers. </a:t>
            </a:r>
          </a:p>
          <a:p>
            <a:pPr marL="228600" indent="-228600">
              <a:buFont typeface="+mj-lt"/>
              <a:buAutoNum type="arabicPeriod"/>
            </a:pPr>
            <a:r>
              <a:rPr lang="en-US" dirty="0"/>
              <a:t>External Keyboards can as request interrupt through System Chip Set (I/o APIC) which will be channelized one of local APICs bus to CPU. Local APICs communicate interrupt messages to </a:t>
            </a:r>
          </a:p>
          <a:p>
            <a:pPr marL="228600" indent="-228600">
              <a:buFont typeface="+mj-lt"/>
              <a:buAutoNum type="arabicPeriod"/>
            </a:pPr>
            <a:r>
              <a:rPr lang="en-US" dirty="0"/>
              <a:t>LAPIC (local </a:t>
            </a:r>
            <a:r>
              <a:rPr lang="en-US" dirty="0" err="1"/>
              <a:t>apic</a:t>
            </a:r>
            <a:r>
              <a:rPr lang="en-US" dirty="0"/>
              <a:t>):- Receives interrupts from I/O APIC and routes it to the local CPU</a:t>
            </a:r>
          </a:p>
          <a:p>
            <a:pPr marL="685800" lvl="1" indent="-228600">
              <a:buFont typeface="+mj-lt"/>
              <a:buAutoNum type="arabicPeriod"/>
            </a:pPr>
            <a:r>
              <a:rPr lang="en-US" dirty="0"/>
              <a:t>- Can also receive local interrupts (such as from thermal </a:t>
            </a:r>
            <a:r>
              <a:rPr lang="en-US" dirty="0" err="1"/>
              <a:t>sensor,internal</a:t>
            </a:r>
            <a:r>
              <a:rPr lang="en-US" dirty="0"/>
              <a:t> timer, </a:t>
            </a:r>
            <a:r>
              <a:rPr lang="en-US" dirty="0" err="1"/>
              <a:t>etc</a:t>
            </a:r>
            <a:r>
              <a:rPr lang="en-US" dirty="0"/>
              <a:t>)- Send and receive IPIs (Inter processor interrupts). </a:t>
            </a:r>
            <a:r>
              <a:rPr lang="en-US" dirty="0" err="1"/>
              <a:t>IPls</a:t>
            </a:r>
            <a:r>
              <a:rPr lang="en-US" dirty="0"/>
              <a:t> used to distribute interrupts between processors or </a:t>
            </a:r>
            <a:r>
              <a:rPr lang="en-US" dirty="0" err="1"/>
              <a:t>executesystem</a:t>
            </a:r>
            <a:r>
              <a:rPr lang="en-US" dirty="0"/>
              <a:t> wide functions like booting, load distribution, etc.· </a:t>
            </a:r>
          </a:p>
          <a:p>
            <a:pPr marL="228600" lvl="0" indent="-228600">
              <a:buFont typeface="+mj-lt"/>
              <a:buAutoNum type="arabicPeriod"/>
            </a:pPr>
            <a:r>
              <a:rPr lang="en-US" dirty="0"/>
              <a:t>I/O APIC- Present in chipset (north bridge)- </a:t>
            </a:r>
          </a:p>
          <a:p>
            <a:pPr marL="685800" lvl="1" indent="-228600">
              <a:buFont typeface="+mj-lt"/>
              <a:buAutoNum type="arabicPeriod"/>
            </a:pPr>
            <a:r>
              <a:rPr lang="en-US" dirty="0"/>
              <a:t>Used to route external interrupts to local APIC</a:t>
            </a:r>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24</a:t>
            </a:fld>
            <a:endParaRPr lang="en-US" altLang="en-US"/>
          </a:p>
        </p:txBody>
      </p:sp>
    </p:spTree>
    <p:extLst>
      <p:ext uri="{BB962C8B-B14F-4D97-AF65-F5344CB8AC3E}">
        <p14:creationId xmlns:p14="http://schemas.microsoft.com/office/powerpoint/2010/main" val="337728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189FE3D-B603-4711-9891-112BBCB4883F}"/>
              </a:ext>
            </a:extLst>
          </p:cNvPr>
          <p:cNvSpPr>
            <a:spLocks noGrp="1" noRot="1" noChangeAspect="1" noChangeArrowheads="1" noTextEdit="1"/>
          </p:cNvSpPr>
          <p:nvPr>
            <p:ph type="sldImg"/>
          </p:nvPr>
        </p:nvSpPr>
        <p:spPr>
          <a:xfrm>
            <a:off x="1117600" y="696913"/>
            <a:ext cx="4648200" cy="3486150"/>
          </a:xfrm>
          <a:ln/>
        </p:spPr>
      </p:sp>
      <p:sp>
        <p:nvSpPr>
          <p:cNvPr id="77827" name="Rectangle 3">
            <a:extLst>
              <a:ext uri="{FF2B5EF4-FFF2-40B4-BE49-F238E27FC236}">
                <a16:creationId xmlns:a16="http://schemas.microsoft.com/office/drawing/2014/main" id="{222035F9-256C-4AE3-AAD8-9FDB148001DC}"/>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sz="1200" dirty="0"/>
              <a:t>Contention</a:t>
            </a:r>
            <a:r>
              <a:rPr lang="fa-IR" altLang="en-US" sz="1200" dirty="0"/>
              <a:t> رقابت </a:t>
            </a:r>
            <a:endParaRPr lang="en-US" altLang="en-US" dirty="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189FE3D-B603-4711-9891-112BBCB4883F}"/>
              </a:ext>
            </a:extLst>
          </p:cNvPr>
          <p:cNvSpPr>
            <a:spLocks noGrp="1" noRot="1" noChangeAspect="1" noChangeArrowheads="1" noTextEdit="1"/>
          </p:cNvSpPr>
          <p:nvPr>
            <p:ph type="sldImg"/>
          </p:nvPr>
        </p:nvSpPr>
        <p:spPr>
          <a:xfrm>
            <a:off x="1117600" y="696913"/>
            <a:ext cx="4648200" cy="3486150"/>
          </a:xfrm>
          <a:ln/>
        </p:spPr>
      </p:sp>
      <p:sp>
        <p:nvSpPr>
          <p:cNvPr id="77827" name="Rectangle 3">
            <a:extLst>
              <a:ext uri="{FF2B5EF4-FFF2-40B4-BE49-F238E27FC236}">
                <a16:creationId xmlns:a16="http://schemas.microsoft.com/office/drawing/2014/main" id="{222035F9-256C-4AE3-AAD8-9FDB148001DC}"/>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sz="1200" dirty="0"/>
              <a:t>Contention</a:t>
            </a:r>
            <a:r>
              <a:rPr lang="fa-IR" altLang="en-US" sz="1200" dirty="0"/>
              <a:t> رقابت </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5282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E36DC9B-A82D-46B6-BFDD-B902E64C24A0}"/>
              </a:ext>
            </a:extLst>
          </p:cNvPr>
          <p:cNvSpPr>
            <a:spLocks noGrp="1" noRot="1" noChangeAspect="1" noChangeArrowheads="1" noTextEdit="1"/>
          </p:cNvSpPr>
          <p:nvPr>
            <p:ph type="sldImg"/>
          </p:nvPr>
        </p:nvSpPr>
        <p:spPr>
          <a:xfrm>
            <a:off x="1117600" y="696913"/>
            <a:ext cx="4648200" cy="3486150"/>
          </a:xfrm>
          <a:ln/>
        </p:spPr>
      </p:sp>
      <p:sp>
        <p:nvSpPr>
          <p:cNvPr id="76803" name="Rectangle 3">
            <a:extLst>
              <a:ext uri="{FF2B5EF4-FFF2-40B4-BE49-F238E27FC236}">
                <a16:creationId xmlns:a16="http://schemas.microsoft.com/office/drawing/2014/main" id="{24A8D8CF-EF86-4A81-B5AE-46AF52E3ACD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When the CPU is interrupted, it stops what it is doing and immediately transfers execution to a fixed location. The fixed location usually contains the starting address where the service routine for the interrupt is located. The interrupt service routine executes; on completion, the CPU resumes the interrupted computation. </a:t>
            </a:r>
            <a:endParaRPr lang="en-US" altLang="en-US" dirty="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1.5 illustrates the design of the interrupt vector for Intel processors. The events from 0 to 31, which are </a:t>
            </a:r>
            <a:r>
              <a:rPr lang="en-US" dirty="0" err="1"/>
              <a:t>nonmaskable</a:t>
            </a:r>
            <a:r>
              <a:rPr lang="en-US" dirty="0"/>
              <a:t>, are used to signal various error conditions. The events from 32 to 255, which are maskable, are used for purposes such as device-generated interrupts.</a:t>
            </a:r>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28</a:t>
            </a:fld>
            <a:endParaRPr lang="en-US" altLang="en-US"/>
          </a:p>
        </p:txBody>
      </p:sp>
    </p:spTree>
    <p:extLst>
      <p:ext uri="{BB962C8B-B14F-4D97-AF65-F5344CB8AC3E}">
        <p14:creationId xmlns:p14="http://schemas.microsoft.com/office/powerpoint/2010/main" val="2836873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The CPU can load instructions only from memory, so any programs must first be loaded into memory to run. General-purpose computers run most of their programs from rewritable memory, called main memory.</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All forms of memory provide an array of bytes.</a:t>
            </a:r>
          </a:p>
          <a:p>
            <a:pPr marL="171450" indent="-171450">
              <a:buFont typeface="Arial" panose="020B0604020202020204" pitchFamily="34" charset="0"/>
              <a:buChar char="•"/>
            </a:pPr>
            <a:r>
              <a:rPr lang="en-US" sz="1400" dirty="0"/>
              <a:t>Each byte has its own address. </a:t>
            </a:r>
            <a:r>
              <a:rPr lang="en-US" sz="1400" b="1" dirty="0"/>
              <a:t>Interaction</a:t>
            </a:r>
            <a:r>
              <a:rPr lang="en-US" sz="1400" dirty="0"/>
              <a:t> is achieved through a sequence of </a:t>
            </a:r>
            <a:r>
              <a:rPr lang="en-US" sz="1400" b="1" dirty="0"/>
              <a:t>load</a:t>
            </a:r>
            <a:r>
              <a:rPr lang="en-US" sz="1400" dirty="0"/>
              <a:t> or </a:t>
            </a:r>
            <a:r>
              <a:rPr lang="en-US" sz="1400" b="1" dirty="0"/>
              <a:t>store</a:t>
            </a:r>
            <a:r>
              <a:rPr lang="en-US" sz="1400" dirty="0"/>
              <a:t> </a:t>
            </a:r>
            <a:r>
              <a:rPr lang="en-US" sz="1400" b="1" dirty="0"/>
              <a:t>instructions</a:t>
            </a:r>
            <a:r>
              <a:rPr lang="en-US" sz="1400" dirty="0"/>
              <a:t> to specific memory addresses. The </a:t>
            </a:r>
            <a:r>
              <a:rPr lang="en-US" sz="1400" b="1" dirty="0"/>
              <a:t>load instruction moves a byte or word from main memory to an internal register within the CPU</a:t>
            </a:r>
            <a:r>
              <a:rPr lang="en-US" sz="1400" dirty="0"/>
              <a:t>, whereas the </a:t>
            </a:r>
            <a:r>
              <a:rPr lang="en-US" sz="1400" b="1" dirty="0"/>
              <a:t>store instruction moves the content of a register to main memory</a:t>
            </a:r>
            <a:r>
              <a:rPr lang="en-US" sz="1400" dirty="0"/>
              <a:t>. Aside from explicit loads and stores, the CPU automatically loads instructions from main memory for execution from the location stored in the program counter</a:t>
            </a: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29</a:t>
            </a:fld>
            <a:endParaRPr lang="en-US" altLang="en-US"/>
          </a:p>
        </p:txBody>
      </p:sp>
    </p:spTree>
    <p:extLst>
      <p:ext uri="{BB962C8B-B14F-4D97-AF65-F5344CB8AC3E}">
        <p14:creationId xmlns:p14="http://schemas.microsoft.com/office/powerpoint/2010/main" val="589207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12C2F43-C81C-4856-AE99-98B36677B7CF}"/>
              </a:ext>
            </a:extLst>
          </p:cNvPr>
          <p:cNvSpPr>
            <a:spLocks noGrp="1" noRot="1" noChangeAspect="1" noChangeArrowheads="1" noTextEdit="1"/>
          </p:cNvSpPr>
          <p:nvPr>
            <p:ph type="sldImg"/>
          </p:nvPr>
        </p:nvSpPr>
        <p:spPr>
          <a:xfrm>
            <a:off x="1117600" y="696913"/>
            <a:ext cx="4648200" cy="3486150"/>
          </a:xfrm>
          <a:ln/>
        </p:spPr>
      </p:sp>
      <p:sp>
        <p:nvSpPr>
          <p:cNvPr id="78851" name="Rectangle 3">
            <a:extLst>
              <a:ext uri="{FF2B5EF4-FFF2-40B4-BE49-F238E27FC236}">
                <a16:creationId xmlns:a16="http://schemas.microsoft.com/office/drawing/2014/main" id="{86C6560F-1F5C-43BF-B284-CC5602EED51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a:r>
              <a:rPr lang="fa-IR" altLang="en-US" dirty="0">
                <a:latin typeface="Times New Roman" panose="02020603050405020304" pitchFamily="18" charset="0"/>
              </a:rPr>
              <a:t>حافظه اصلی - فقط رسانه های ذخیره سازی بزرگ که </a:t>
            </a:r>
            <a:r>
              <a:rPr lang="en-US" altLang="en-US" dirty="0">
                <a:latin typeface="Times New Roman" panose="02020603050405020304" pitchFamily="18" charset="0"/>
              </a:rPr>
              <a:t>CPU </a:t>
            </a:r>
            <a:r>
              <a:rPr lang="fa-IR" altLang="en-US" dirty="0">
                <a:latin typeface="Times New Roman" panose="02020603050405020304" pitchFamily="18" charset="0"/>
              </a:rPr>
              <a:t>می تواند مستقیماً به آنها دسترسی داشته باشد</a:t>
            </a:r>
          </a:p>
          <a:p>
            <a:pPr algn="r"/>
            <a:r>
              <a:rPr lang="fa-IR" altLang="en-US" dirty="0">
                <a:latin typeface="Times New Roman" panose="02020603050405020304" pitchFamily="18" charset="0"/>
              </a:rPr>
              <a:t>دسترسی تصادفی</a:t>
            </a:r>
          </a:p>
          <a:p>
            <a:pPr algn="r"/>
            <a:r>
              <a:rPr lang="fa-IR" altLang="en-US" dirty="0">
                <a:latin typeface="Times New Roman" panose="02020603050405020304" pitchFamily="18" charset="0"/>
              </a:rPr>
              <a:t>به طور معمول فرار</a:t>
            </a:r>
          </a:p>
          <a:p>
            <a:pPr algn="r"/>
            <a:r>
              <a:rPr lang="fa-IR" altLang="en-US" dirty="0">
                <a:latin typeface="Times New Roman" panose="02020603050405020304" pitchFamily="18" charset="0"/>
              </a:rPr>
              <a:t>ذخیره سازی ثانویه - گسترش حافظه اصلی که ظرفیت ذخیره سازی غیرفرار زیادی را فراهم می کند</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69860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12C2F43-C81C-4856-AE99-98B36677B7CF}"/>
              </a:ext>
            </a:extLst>
          </p:cNvPr>
          <p:cNvSpPr>
            <a:spLocks noGrp="1" noRot="1" noChangeAspect="1" noChangeArrowheads="1" noTextEdit="1"/>
          </p:cNvSpPr>
          <p:nvPr>
            <p:ph type="sldImg"/>
          </p:nvPr>
        </p:nvSpPr>
        <p:spPr>
          <a:xfrm>
            <a:off x="1117600" y="696913"/>
            <a:ext cx="4648200" cy="3486150"/>
          </a:xfrm>
          <a:ln/>
        </p:spPr>
      </p:sp>
      <p:sp>
        <p:nvSpPr>
          <p:cNvPr id="78851" name="Rectangle 3">
            <a:extLst>
              <a:ext uri="{FF2B5EF4-FFF2-40B4-BE49-F238E27FC236}">
                <a16:creationId xmlns:a16="http://schemas.microsoft.com/office/drawing/2014/main" id="{86C6560F-1F5C-43BF-B284-CC5602EED51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dirty="0"/>
              <a:t>دلایل اینکه چرا به دیسک‌های حالت جامد (</a:t>
            </a:r>
            <a:r>
              <a:rPr lang="en-US" b="1" dirty="0"/>
              <a:t>Solid-State Disks) </a:t>
            </a:r>
            <a:r>
              <a:rPr lang="fa-IR" b="1" dirty="0"/>
              <a:t>این‌طور نام‌گذاری شده‌اند</a:t>
            </a:r>
            <a:r>
              <a:rPr lang="fa-IR" dirty="0"/>
              <a:t>:</a:t>
            </a:r>
          </a:p>
          <a:p>
            <a:pPr algn="r" rtl="1"/>
            <a:r>
              <a:rPr lang="fa-IR" dirty="0"/>
              <a:t>دیسک‌های حالت جامد یا </a:t>
            </a:r>
            <a:r>
              <a:rPr lang="en-US" b="1" dirty="0"/>
              <a:t>SSD (Solid-State Drive)</a:t>
            </a:r>
            <a:r>
              <a:rPr lang="en-US" dirty="0"/>
              <a:t> </a:t>
            </a:r>
            <a:r>
              <a:rPr lang="fa-IR" dirty="0"/>
              <a:t>به‌دلیل ساختار داخلی و نحوه عملکردشان این نام را دارند. در این نوع دیسک‌ها، برخلاف دیسک‌های سخت (</a:t>
            </a:r>
            <a:r>
              <a:rPr lang="en-US" dirty="0"/>
              <a:t>HDD)، </a:t>
            </a:r>
            <a:r>
              <a:rPr lang="fa-IR" dirty="0"/>
              <a:t>از قطعات مکانیکی متحرک استفاده نمی‌شود. این دیسک‌ها کاملاً از </a:t>
            </a:r>
            <a:r>
              <a:rPr lang="fa-IR" b="1" dirty="0"/>
              <a:t>حالت جامد</a:t>
            </a:r>
            <a:r>
              <a:rPr lang="fa-IR" dirty="0"/>
              <a:t> و اجزای الکترونیکی غیرمتحرک تشکیل شده‌اند. در واقع، در </a:t>
            </a:r>
            <a:r>
              <a:rPr lang="en-US" dirty="0"/>
              <a:t>SSD </a:t>
            </a:r>
            <a:r>
              <a:rPr lang="fa-IR" dirty="0"/>
              <a:t>ها از حافظه‌های فلش (که از نوع حافظه‌های نیمه‌هادی هستند) برای ذخیره داده‌ها استفاده می‌شود و هیچ‌گونه قسمت متحرک یا مکانیکی وجود ندارد.</a:t>
            </a:r>
          </a:p>
          <a:p>
            <a:pPr algn="r" rtl="1"/>
            <a:endParaRPr lang="en-US" altLang="en-US" dirty="0">
              <a:latin typeface="Times New Roman" panose="02020603050405020304" pitchFamily="18" charset="0"/>
            </a:endParaRPr>
          </a:p>
          <a:p>
            <a:pPr algn="r" rtl="1"/>
            <a:endParaRPr lang="en-US" altLang="en-US" dirty="0">
              <a:latin typeface="Times New Roman" panose="02020603050405020304" pitchFamily="18" charset="0"/>
            </a:endParaRPr>
          </a:p>
          <a:p>
            <a:pPr algn="r" rtl="1"/>
            <a:r>
              <a:rPr lang="fa-IR" altLang="en-US" dirty="0">
                <a:latin typeface="Times New Roman" panose="02020603050405020304" pitchFamily="18" charset="0"/>
              </a:rPr>
              <a:t>دیسک‌های سخت – بشقاب‌های فلزی یا شیشه‌ای سفت و سخت که با مواد ضبط مغناطیسی پوشانده شده‌اند</a:t>
            </a:r>
          </a:p>
          <a:p>
            <a:pPr algn="r" rtl="1"/>
            <a:r>
              <a:rPr lang="fa-IR" altLang="en-US" dirty="0">
                <a:latin typeface="Times New Roman" panose="02020603050405020304" pitchFamily="18" charset="0"/>
              </a:rPr>
              <a:t>سطح دیسک به طور منطقی به آهنگ هایی تقسیم می شود که به بخش هایی تقسیم می شوند</a:t>
            </a:r>
          </a:p>
          <a:p>
            <a:pPr algn="r" rtl="1"/>
            <a:r>
              <a:rPr lang="fa-IR" altLang="en-US" dirty="0">
                <a:latin typeface="Times New Roman" panose="02020603050405020304" pitchFamily="18" charset="0"/>
              </a:rPr>
              <a:t>کنترل کننده دیسک تعامل منطقی بین دستگاه و رایانه را تعیین می کند</a:t>
            </a:r>
          </a:p>
          <a:p>
            <a:pPr algn="r" rtl="1"/>
            <a:r>
              <a:rPr lang="fa-IR" altLang="en-US" dirty="0">
                <a:latin typeface="Times New Roman" panose="02020603050405020304" pitchFamily="18" charset="0"/>
              </a:rPr>
              <a:t>دیسک‌های حالت جامد - سریع‌تر از دیسک‌های سخت، غیرفرار</a:t>
            </a:r>
          </a:p>
          <a:p>
            <a:pPr algn="r" rtl="1"/>
            <a:r>
              <a:rPr lang="fa-IR" altLang="en-US" dirty="0">
                <a:latin typeface="Times New Roman" panose="02020603050405020304" pitchFamily="18" charset="0"/>
              </a:rPr>
              <a:t>فن آوری های مختلف</a:t>
            </a:r>
          </a:p>
          <a:p>
            <a:pPr algn="r" rtl="1"/>
            <a:r>
              <a:rPr lang="fa-IR" altLang="en-US" dirty="0">
                <a:latin typeface="Times New Roman" panose="02020603050405020304" pitchFamily="18" charset="0"/>
              </a:rPr>
              <a:t>محبوب تر شدن</a:t>
            </a:r>
            <a:endParaRPr lang="en-US" altLang="en-US" dirty="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B055665-1FCA-46DF-8ADA-AFDB187E57A2}"/>
              </a:ext>
            </a:extLst>
          </p:cNvPr>
          <p:cNvSpPr>
            <a:spLocks noGrp="1" noRot="1" noChangeAspect="1" noChangeArrowheads="1" noTextEdit="1"/>
          </p:cNvSpPr>
          <p:nvPr>
            <p:ph type="sldImg"/>
          </p:nvPr>
        </p:nvSpPr>
        <p:spPr>
          <a:xfrm>
            <a:off x="1117600" y="696913"/>
            <a:ext cx="4648200" cy="3486150"/>
          </a:xfrm>
          <a:ln/>
        </p:spPr>
      </p:sp>
      <p:sp>
        <p:nvSpPr>
          <p:cNvPr id="40963" name="Rectangle 3">
            <a:extLst>
              <a:ext uri="{FF2B5EF4-FFF2-40B4-BE49-F238E27FC236}">
                <a16:creationId xmlns:a16="http://schemas.microsoft.com/office/drawing/2014/main" id="{BE89632E-64C1-4EC9-810C-0427E363D951}"/>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r>
              <a:rPr lang="en-US" b="1" i="0" dirty="0">
                <a:solidFill>
                  <a:srgbClr val="111111"/>
                </a:solidFill>
                <a:effectLst/>
                <a:latin typeface="-apple-system"/>
              </a:rPr>
              <a:t>Caching example: </a:t>
            </a:r>
            <a:r>
              <a:rPr lang="en-US" b="0" i="0" dirty="0">
                <a:solidFill>
                  <a:srgbClr val="111111"/>
                </a:solidFill>
                <a:effectLst/>
                <a:latin typeface="-apple-system"/>
              </a:rPr>
              <a:t>When you visit a website for the first time, your web browser stores some of the website’s data on your local machine. This data can include things like images, stylesheets, and JavaScript files. This is known as caching.</a:t>
            </a:r>
          </a:p>
          <a:p>
            <a:pPr algn="l"/>
            <a:r>
              <a:rPr lang="en-US" b="0" i="0" dirty="0">
                <a:solidFill>
                  <a:srgbClr val="111111"/>
                </a:solidFill>
                <a:effectLst/>
                <a:latin typeface="-apple-system"/>
              </a:rPr>
              <a:t>The next time you visit the same website, instead of downloading all the data again, your browser can load much of it from the local cache. This makes the website load faster, providing a smoother and more efficient browsing experience.</a:t>
            </a:r>
          </a:p>
          <a:p>
            <a:endParaRPr lang="en-US" altLang="en-US" dirty="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162CC5C-0B0B-473D-8A09-24139D41B5F0}"/>
              </a:ext>
            </a:extLst>
          </p:cNvPr>
          <p:cNvSpPr>
            <a:spLocks noGrp="1" noRot="1" noChangeAspect="1" noChangeArrowheads="1" noTextEdit="1"/>
          </p:cNvSpPr>
          <p:nvPr>
            <p:ph type="sldImg"/>
          </p:nvPr>
        </p:nvSpPr>
        <p:spPr>
          <a:xfrm>
            <a:off x="1117600" y="696913"/>
            <a:ext cx="4648200" cy="3486150"/>
          </a:xfrm>
          <a:ln/>
        </p:spPr>
      </p:sp>
      <p:sp>
        <p:nvSpPr>
          <p:cNvPr id="64515" name="Rectangle 3">
            <a:extLst>
              <a:ext uri="{FF2B5EF4-FFF2-40B4-BE49-F238E27FC236}">
                <a16:creationId xmlns:a16="http://schemas.microsoft.com/office/drawing/2014/main" id="{11EBA946-BF0F-4E6F-8860-38F15A7AC9CF}"/>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ACF7734-5D09-4080-A5F3-33EF4697BABE}"/>
              </a:ext>
            </a:extLst>
          </p:cNvPr>
          <p:cNvSpPr>
            <a:spLocks noGrp="1" noRot="1" noChangeAspect="1" noChangeArrowheads="1" noTextEdit="1"/>
          </p:cNvSpPr>
          <p:nvPr>
            <p:ph type="sldImg"/>
          </p:nvPr>
        </p:nvSpPr>
        <p:spPr>
          <a:xfrm>
            <a:off x="1117600" y="696913"/>
            <a:ext cx="4648200" cy="3486150"/>
          </a:xfrm>
          <a:ln/>
        </p:spPr>
      </p:sp>
      <p:sp>
        <p:nvSpPr>
          <p:cNvPr id="43011" name="Rectangle 3">
            <a:extLst>
              <a:ext uri="{FF2B5EF4-FFF2-40B4-BE49-F238E27FC236}">
                <a16:creationId xmlns:a16="http://schemas.microsoft.com/office/drawing/2014/main" id="{0239A3F8-049F-4A8D-93CB-7DD9B1942C96}"/>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indent="-171450">
              <a:buFont typeface="Arial" panose="020B0604020202020204" pitchFamily="34" charset="0"/>
              <a:buChar char="•"/>
            </a:pPr>
            <a:r>
              <a:rPr lang="en-US" dirty="0"/>
              <a:t>The top four levels of memory in the figure are constructed using semiconductor memory, which consists of semiconductor-based electronic circuits. NVM devices, at the fourth level, have several variants but in general are faster than hard disks. </a:t>
            </a:r>
          </a:p>
          <a:p>
            <a:pPr marL="171450" indent="-171450">
              <a:buFont typeface="Arial" panose="020B0604020202020204" pitchFamily="34" charset="0"/>
              <a:buChar char="•"/>
            </a:pPr>
            <a:r>
              <a:rPr lang="en-US" dirty="0"/>
              <a:t>The most common form of NVM device is flash memory, which is popular in mobile devices such as smartphones and tablets. </a:t>
            </a:r>
            <a:endParaRPr lang="en-US" altLang="en-US" dirty="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78391D3-ADD6-4090-9893-F708D7093442}"/>
              </a:ext>
            </a:extLst>
          </p:cNvPr>
          <p:cNvSpPr>
            <a:spLocks noGrp="1" noRot="1" noChangeAspect="1" noChangeArrowheads="1" noTextEdit="1"/>
          </p:cNvSpPr>
          <p:nvPr>
            <p:ph type="sldImg"/>
          </p:nvPr>
        </p:nvSpPr>
        <p:spPr>
          <a:xfrm>
            <a:off x="1117600" y="696913"/>
            <a:ext cx="4648200" cy="3486150"/>
          </a:xfrm>
          <a:ln/>
        </p:spPr>
      </p:sp>
      <p:sp>
        <p:nvSpPr>
          <p:cNvPr id="45059" name="Rectangle 3">
            <a:extLst>
              <a:ext uri="{FF2B5EF4-FFF2-40B4-BE49-F238E27FC236}">
                <a16:creationId xmlns:a16="http://schemas.microsoft.com/office/drawing/2014/main" id="{26B622F6-6930-47DF-9588-CC13ADD7EAD2}"/>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r>
              <a:rPr lang="en-US" b="0" i="0" dirty="0">
                <a:solidFill>
                  <a:srgbClr val="404040"/>
                </a:solidFill>
                <a:effectLst/>
                <a:latin typeface="Inter"/>
              </a:rPr>
              <a:t>DMA (Direct Memory Access) is a feature in computer systems that allows certain hardware subsystems to access the main system memory independently of the CPU. In the context of the diagram you described, DMA would play a crucial role in managing data transfers between I/O devices and memory without burdening the CPU. Here's how DMA fits into the scenario:</a:t>
            </a:r>
          </a:p>
          <a:p>
            <a:pPr algn="l"/>
            <a:endParaRPr lang="en-US" b="0" i="0" dirty="0">
              <a:solidFill>
                <a:srgbClr val="404040"/>
              </a:solidFill>
              <a:effectLst/>
              <a:latin typeface="Inter"/>
            </a:endParaRPr>
          </a:p>
          <a:p>
            <a:pPr algn="l">
              <a:buFont typeface="+mj-lt"/>
              <a:buAutoNum type="arabicPeriod"/>
            </a:pPr>
            <a:r>
              <a:rPr lang="en-US" b="1" i="0" dirty="0">
                <a:solidFill>
                  <a:srgbClr val="404040"/>
                </a:solidFill>
                <a:effectLst/>
                <a:latin typeface="Inter"/>
              </a:rPr>
              <a:t>Efficient Data Transfer</a:t>
            </a:r>
            <a:r>
              <a:rPr lang="en-US" b="0" i="0" dirty="0">
                <a:solidFill>
                  <a:srgbClr val="404040"/>
                </a:solidFill>
                <a:effectLst/>
                <a:latin typeface="Inter"/>
              </a:rPr>
              <a:t>: DMA enables I/O devices to transfer data directly to and from memory without continuous CPU intervention. This is particularly useful for high-speed data transfers, such as those involving disk drives, network cards, or audio/video devices.</a:t>
            </a:r>
          </a:p>
          <a:p>
            <a:pPr algn="l">
              <a:buFont typeface="+mj-lt"/>
              <a:buAutoNum type="arabicPeriod"/>
            </a:pPr>
            <a:r>
              <a:rPr lang="en-US" b="1" i="0" dirty="0">
                <a:solidFill>
                  <a:srgbClr val="404040"/>
                </a:solidFill>
                <a:effectLst/>
                <a:latin typeface="Inter"/>
              </a:rPr>
              <a:t>Reducing CPU Overhead</a:t>
            </a:r>
            <a:r>
              <a:rPr lang="en-US" b="0" i="0" dirty="0">
                <a:solidFill>
                  <a:srgbClr val="404040"/>
                </a:solidFill>
                <a:effectLst/>
                <a:latin typeface="Inter"/>
              </a:rPr>
              <a:t>: By handling data transfers independently, DMA frees up the CPU to perform other tasks, improving overall system performance. This is especially important in systems with multiple I/O devices and high data throughput requirements.</a:t>
            </a:r>
          </a:p>
          <a:p>
            <a:pPr algn="l">
              <a:buFont typeface="+mj-lt"/>
              <a:buAutoNum type="arabicPeriod"/>
            </a:pPr>
            <a:r>
              <a:rPr lang="en-US" b="1" i="0" dirty="0">
                <a:solidFill>
                  <a:srgbClr val="404040"/>
                </a:solidFill>
                <a:effectLst/>
                <a:latin typeface="Inter"/>
              </a:rPr>
              <a:t>Handling I/O Requests</a:t>
            </a:r>
            <a:r>
              <a:rPr lang="en-US" b="0" i="0" dirty="0">
                <a:solidFill>
                  <a:srgbClr val="404040"/>
                </a:solidFill>
                <a:effectLst/>
                <a:latin typeface="Inter"/>
              </a:rPr>
              <a:t>: When an I/O device needs to read or write data, it can send a request to the DMA controller. The DMA controller then manages the data transfer directly with memory, notifying the CPU only when the transfer is complete or if an error occurs.</a:t>
            </a:r>
          </a:p>
          <a:p>
            <a:pPr algn="l">
              <a:buFont typeface="+mj-lt"/>
              <a:buAutoNum type="arabicPeriod"/>
            </a:pPr>
            <a:r>
              <a:rPr lang="en-US" b="1" i="0" dirty="0">
                <a:solidFill>
                  <a:srgbClr val="404040"/>
                </a:solidFill>
                <a:effectLst/>
                <a:latin typeface="Inter"/>
              </a:rPr>
              <a:t>Interrupt Management</a:t>
            </a:r>
            <a:r>
              <a:rPr lang="en-US" b="0" i="0" dirty="0">
                <a:solidFill>
                  <a:srgbClr val="404040"/>
                </a:solidFill>
                <a:effectLst/>
                <a:latin typeface="Inter"/>
              </a:rPr>
              <a:t>: DMA can generate an interrupt to the CPU once a data transfer is complete. This allows the CPU to handle the completion of the transfer without being involved in the actual data movement process.</a:t>
            </a:r>
          </a:p>
          <a:p>
            <a:pPr marL="0" marR="0" algn="r" rtl="1">
              <a:lnSpc>
                <a:spcPct val="107000"/>
              </a:lnSpc>
              <a:spcBef>
                <a:spcPts val="0"/>
              </a:spcBef>
              <a:spcAft>
                <a:spcPts val="800"/>
              </a:spcAft>
            </a:pPr>
            <a:endParaRPr lang="en-US" altLang="en-US" dirty="0">
              <a:latin typeface="Times New Roman" panose="02020603050405020304" pitchFamily="18" charset="0"/>
            </a:endParaRPr>
          </a:p>
          <a:p>
            <a:pPr marL="0" marR="0" algn="r" rtl="1">
              <a:lnSpc>
                <a:spcPct val="107000"/>
              </a:lnSpc>
              <a:spcBef>
                <a:spcPts val="0"/>
              </a:spcBef>
              <a:spcAft>
                <a:spcPts val="800"/>
              </a:spcAft>
            </a:pPr>
            <a:endParaRPr lang="en-US" altLang="en-US" dirty="0">
              <a:latin typeface="Times New Roman" panose="02020603050405020304" pitchFamily="18" charset="0"/>
            </a:endParaRPr>
          </a:p>
          <a:p>
            <a:pPr marL="0" marR="0" algn="r" rtl="1">
              <a:lnSpc>
                <a:spcPct val="107000"/>
              </a:lnSpc>
              <a:spcBef>
                <a:spcPts val="0"/>
              </a:spcBef>
              <a:spcAft>
                <a:spcPts val="800"/>
              </a:spcAft>
            </a:pPr>
            <a:r>
              <a:rPr lang="fa-IR" altLang="en-US" dirty="0">
                <a:latin typeface="Times New Roman" panose="02020603050405020304" pitchFamily="18" charset="0"/>
              </a:rPr>
              <a:t>معماری فون نویمان</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معماری فون نویمان</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(Von Neumann Architecture)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یک طراحی پایه‌ای برای کامپیوترهای دیجیتال است که توسط جان فون نویمان، ریاضیدان و دانشمند مجارستانی-آمریکایی، در دهه </a:t>
            </a:r>
            <a:r>
              <a:rPr lang="fa-IR"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۱۹۴۰</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 ارائه شد. این معماری پایه‌ای برای اکثر</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های مدرن است و شامل چندین بخش اصلی می‌شود که در ادامه به زبان فارسی توضیح داده می‌شوند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۱</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واحد پردازش مرکزی</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واحد کنترل</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(Control Unit)</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این بخش دستورالعمل‌ها را از حافظه می‌خواند، تفسیر می‌کند و سپس سایر بخش‌های</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را برای اجرای دستورالعمل‌ها هدایت می‌کند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واحد محاسبه و منطق</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(ALU - Arithmetic Logic Unit)</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این بخش مسئول انجام عملیات‌های محاسباتی (مانند جمع و تفریق) و منطقی</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مانند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AND</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OR</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NOT)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است</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۲</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حافظه</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(Memory)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در این معماری، حافظه برای ذخیره‌سازی هم داده‌ها و هم دستورالعمل‌ها استفاده می‌شود. این حافظه به صورت خطی آدرس‌دهی می‌شود و</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می‌تواند به هر بخش از آن دسترسی تصادفی داشته باشد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۳</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گذرگاه</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(Bus)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گذرگاه داده</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(Data Bus)</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برای انتقال داده‌ها بین</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 حافظه استفاده می‌شود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گذرگاه آدرس</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(Address Bus)</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برای مشخص کردن آدرس حافظه‌ای که باید خوانده یا نوشته شود استفاده می‌شود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گذرگاه کنترل</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(Control Bus)</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برای ارسال سیگنال‌های کنترل‌کننده بین</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 حافظه استفاده می‌شود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۴</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دستورالعمل‌ها</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(Instructions)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در این معماری، دستورالعمل‌ها و داده‌ها در یک حافظه واحد ذخیره می‌شوند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دستورالعمل‌ها را یکی پس از دیگری از حافظه می‌خواند و اجرا می‌کند. این فرآیند به عنوان "چرخه‌ی واکشی-اجرا</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(Fetch-Execute Cycle)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شناخته می‌شود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۵</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ثبات‌ها</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(Registers)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ثبات‌ها حافظه‌های کوچک و بسیار سریعی هستند که در داخل</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قرار دارند و برای ذخیره‌سازی موقت داده‌ها و آدرس‌ها استفاده می‌شوند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مزایای معماری فون نویمان</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سادگی</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طراحی ساده و قابل فهم دارد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انعطاف‌پذیری</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می‌تواند انواع مختلفی از دستورالعمل‌ها را اجرا کند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قابلیت برنامه‌ریزی</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می‌تواند برنامه‌های مختلفی را اجرا کند بدون نیاز به تغییر سخت‌افزار</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معایب معماری فون نویمان</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گلوگاه فون نویمان</a:t>
            </a:r>
            <a:r>
              <a:rPr lang="en-US" sz="1800" b="1"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(Von Neumann Bottleneck)</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از آنجا که داده‌ها و دستورالعمل‌ها از یک گذرگاه مشترک عبور می‌کنند، ممکن است سرعت پردازش محدود 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امنیت</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از آنجا که داده‌ها و دستورالعمل‌ها در یک حافظه ذخیره می‌شوند، ممکن است مشکلات امنیتی ایجاد شود</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0"/>
              </a:spcAft>
            </a:pP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این معماری پایه‌ای برای اکثر کامپیوترهای امروزی است و درک آن برای فهمیدن نحوه کار</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 CPU </a:t>
            </a:r>
            <a:r>
              <a:rPr lang="ar-SA" sz="1800" dirty="0">
                <a:solidFill>
                  <a:srgbClr val="404040"/>
                </a:solidFill>
                <a:effectLst/>
                <a:latin typeface="Calibri" panose="020F0502020204030204" pitchFamily="34" charset="0"/>
                <a:ea typeface="Times New Roman" panose="02020603050405020304" pitchFamily="18" charset="0"/>
                <a:cs typeface="Segoe UI" panose="020B0502040204020203" pitchFamily="34" charset="0"/>
              </a:rPr>
              <a:t>و کامپیوترها بسیار مهم است</a:t>
            </a:r>
            <a:r>
              <a:rPr lang="en-US" sz="1800" dirty="0">
                <a:solidFill>
                  <a:srgbClr val="404040"/>
                </a:solidFill>
                <a:effectLst/>
                <a:latin typeface="Segoe UI" panose="020B0502040204020203" pitchFamily="34"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altLang="en-US" dirty="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63EBCDF-9BF5-4BA4-A046-5EF9DC6D4C3B}"/>
              </a:ext>
            </a:extLst>
          </p:cNvPr>
          <p:cNvSpPr>
            <a:spLocks noGrp="1" noRot="1" noChangeAspect="1" noChangeArrowheads="1" noTextEdit="1"/>
          </p:cNvSpPr>
          <p:nvPr>
            <p:ph type="sldImg"/>
          </p:nvPr>
        </p:nvSpPr>
        <p:spPr>
          <a:xfrm>
            <a:off x="1117600" y="696913"/>
            <a:ext cx="4648200" cy="3486150"/>
          </a:xfrm>
          <a:ln/>
        </p:spPr>
      </p:sp>
      <p:sp>
        <p:nvSpPr>
          <p:cNvPr id="47107" name="Rectangle 3">
            <a:extLst>
              <a:ext uri="{FF2B5EF4-FFF2-40B4-BE49-F238E27FC236}">
                <a16:creationId xmlns:a16="http://schemas.microsoft.com/office/drawing/2014/main" id="{089D0B39-6328-4D25-9200-1051CE46BEC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t>Only one interrupt is generated per block, rather than one interrupt per byte</a:t>
            </a:r>
            <a:endParaRPr lang="en-US" dirty="0"/>
          </a:p>
          <a:p>
            <a:pPr marL="171450" indent="-171450">
              <a:buFont typeface="Arial" panose="020B0604020202020204" pitchFamily="34" charset="0"/>
              <a:buChar char="•"/>
            </a:pPr>
            <a:r>
              <a:rPr lang="en-US" dirty="0"/>
              <a:t>The form of interrupt-driven I/O described in Section 1.2.1 is fine for </a:t>
            </a:r>
            <a:r>
              <a:rPr lang="en-US" b="1" dirty="0"/>
              <a:t>moving small amounts of data but can produce high overhead when used for bulk data movement such as NVS I/O. To solve this problem, direct memory access (DMA) is </a:t>
            </a:r>
            <a:r>
              <a:rPr lang="en-US" dirty="0"/>
              <a:t>used.</a:t>
            </a:r>
          </a:p>
          <a:p>
            <a:pPr marL="171450" indent="-171450">
              <a:buFont typeface="Arial" panose="020B0604020202020204" pitchFamily="34" charset="0"/>
              <a:buChar char="•"/>
            </a:pPr>
            <a:r>
              <a:rPr lang="en-US" dirty="0"/>
              <a:t>After setting up buffers, pointers, and counters for the I/O device, the device controller transfers an entire block of data directly to or from the device and main memory, with no intervention by the CPU. Only one interrupt is generated per block, to tell the device driver that the operation has completed, rather than the one interrupt per byte generated for low-speed devices. While the device controller is performing these operations, the CPU is available to accomplish other work.</a:t>
            </a:r>
          </a:p>
          <a:p>
            <a:pPr marL="171450" indent="-171450">
              <a:buFont typeface="Arial" panose="020B0604020202020204" pitchFamily="34" charset="0"/>
              <a:buChar char="•"/>
            </a:pPr>
            <a:endParaRPr lang="en-US" dirty="0"/>
          </a:p>
          <a:p>
            <a:pPr marL="171450" indent="-171450" algn="r" rtl="1">
              <a:buFont typeface="Arial" panose="020B0604020202020204" pitchFamily="34" charset="0"/>
              <a:buChar char="•"/>
            </a:pPr>
            <a:r>
              <a:rPr lang="fa-IR" dirty="0"/>
              <a:t>پس از تنظیم بافرها، اشاره گرها و شمارنده ها برای دستگاه ورودی/خروجی، کنترلر دستگاه یک بلوک کامل از داده ها را مستقیماً به یا از دستگاه و حافظه اصلی، بدون دخالت </a:t>
            </a:r>
            <a:r>
              <a:rPr lang="en-US" dirty="0"/>
              <a:t>CPU، </a:t>
            </a:r>
            <a:r>
              <a:rPr lang="fa-IR" dirty="0"/>
              <a:t>منتقل می کند. در هر بلوک فقط یک وقفه ایجاد می شود تا به راننده دستگاه بگوید که عملیات کامل شده است، به جای یک وقفه در هر بایت تولید شده برای دستگاه های کم سرعت. در حالی که کنترل کننده دستگاه این عملیات را انجام می دهد، </a:t>
            </a:r>
            <a:r>
              <a:rPr lang="en-US" dirty="0"/>
              <a:t>CPU </a:t>
            </a:r>
            <a:r>
              <a:rPr lang="fa-IR" dirty="0"/>
              <a:t>برای انجام کارهای دیگر در دسترس است.</a:t>
            </a:r>
            <a:endParaRPr lang="en-US" dirty="0"/>
          </a:p>
          <a:p>
            <a:pPr marL="171450" indent="-171450">
              <a:buFont typeface="Arial" panose="020B0604020202020204" pitchFamily="34" charset="0"/>
              <a:buChar char="•"/>
            </a:pPr>
            <a:endParaRPr lang="en-US" altLang="en-US" dirty="0">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63EBCDF-9BF5-4BA4-A046-5EF9DC6D4C3B}"/>
              </a:ext>
            </a:extLst>
          </p:cNvPr>
          <p:cNvSpPr>
            <a:spLocks noGrp="1" noRot="1" noChangeAspect="1" noChangeArrowheads="1" noTextEdit="1"/>
          </p:cNvSpPr>
          <p:nvPr>
            <p:ph type="sldImg"/>
          </p:nvPr>
        </p:nvSpPr>
        <p:spPr>
          <a:xfrm>
            <a:off x="1117600" y="696913"/>
            <a:ext cx="4648200" cy="3486150"/>
          </a:xfrm>
          <a:ln/>
        </p:spPr>
      </p:sp>
      <p:sp>
        <p:nvSpPr>
          <p:cNvPr id="47107" name="Rectangle 3">
            <a:extLst>
              <a:ext uri="{FF2B5EF4-FFF2-40B4-BE49-F238E27FC236}">
                <a16:creationId xmlns:a16="http://schemas.microsoft.com/office/drawing/2014/main" id="{089D0B39-6328-4D25-9200-1051CE46BEC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t>Only one interrupt is generated per block, rather than one interrupt per byte</a:t>
            </a:r>
            <a:endParaRPr lang="en-US" dirty="0"/>
          </a:p>
          <a:p>
            <a:pPr marL="171450" indent="-171450">
              <a:buFont typeface="Arial" panose="020B0604020202020204" pitchFamily="34" charset="0"/>
              <a:buChar char="•"/>
            </a:pPr>
            <a:r>
              <a:rPr lang="en-US" dirty="0"/>
              <a:t>The form of interrupt-driven I/O described in Section 1.2.1 is fine for </a:t>
            </a:r>
            <a:r>
              <a:rPr lang="en-US" b="1" dirty="0"/>
              <a:t>moving small amounts of data but can produce high overhead when used for bulk data movement such as NVS I/O. To solve this problem, direct memory access (DMA) is </a:t>
            </a:r>
            <a:r>
              <a:rPr lang="en-US" dirty="0"/>
              <a:t>used.</a:t>
            </a:r>
          </a:p>
          <a:p>
            <a:pPr marL="171450" indent="-171450">
              <a:buFont typeface="Arial" panose="020B0604020202020204" pitchFamily="34" charset="0"/>
              <a:buChar char="•"/>
            </a:pPr>
            <a:r>
              <a:rPr lang="en-US" dirty="0"/>
              <a:t>After setting up buffers, pointers, and counters for the I/O device, the device controller transfers an entire block of data directly to or from the device and main memory, with no intervention by the CPU. Only one interrupt is generated per block, to tell the device driver that the operation has completed, rather than the one interrupt per byte generated for low-speed devices. While the device controller is performing these operations, the CPU is available to accomplish other work.</a:t>
            </a:r>
          </a:p>
          <a:p>
            <a:pPr marL="171450" indent="-171450">
              <a:buFont typeface="Arial" panose="020B0604020202020204" pitchFamily="34" charset="0"/>
              <a:buChar char="•"/>
            </a:pPr>
            <a:endParaRPr lang="en-US" dirty="0"/>
          </a:p>
          <a:p>
            <a:pPr marL="171450" indent="-171450" algn="r" rtl="1">
              <a:buFont typeface="Arial" panose="020B0604020202020204" pitchFamily="34" charset="0"/>
              <a:buChar char="•"/>
            </a:pPr>
            <a:r>
              <a:rPr lang="fa-IR" dirty="0"/>
              <a:t>پس از تنظیم بافرها، اشاره گرها و شمارنده ها برای دستگاه ورودی/خروجی، کنترلر دستگاه یک بلوک کامل از داده ها را مستقیماً به یا از دستگاه و حافظه اصلی، بدون دخالت </a:t>
            </a:r>
            <a:r>
              <a:rPr lang="en-US" dirty="0"/>
              <a:t>CPU، </a:t>
            </a:r>
            <a:r>
              <a:rPr lang="fa-IR" dirty="0"/>
              <a:t>منتقل می کند. در هر بلوک فقط یک وقفه ایجاد می شود تا به راننده دستگاه بگوید که عملیات کامل شده است، به جای یک وقفه در هر بایت تولید شده برای دستگاه های کم سرعت. در حالی که کنترل کننده دستگاه این عملیات را انجام می دهد، </a:t>
            </a:r>
            <a:r>
              <a:rPr lang="en-US" dirty="0"/>
              <a:t>CPU </a:t>
            </a:r>
            <a:r>
              <a:rPr lang="fa-IR" dirty="0"/>
              <a:t>برای انجام کارهای دیگر در دسترس است.</a:t>
            </a:r>
            <a:endParaRPr lang="en-US" dirty="0"/>
          </a:p>
          <a:p>
            <a:pPr marL="171450" indent="-171450">
              <a:buFont typeface="Arial" panose="020B0604020202020204" pitchFamily="34" charset="0"/>
              <a:buChar cha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087049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the a data needs to be read from disk. </a:t>
            </a:r>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37</a:t>
            </a:fld>
            <a:endParaRPr lang="en-US" altLang="en-US"/>
          </a:p>
        </p:txBody>
      </p:sp>
    </p:spTree>
    <p:extLst>
      <p:ext uri="{BB962C8B-B14F-4D97-AF65-F5344CB8AC3E}">
        <p14:creationId xmlns:p14="http://schemas.microsoft.com/office/powerpoint/2010/main" val="4248279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38</a:t>
            </a:fld>
            <a:endParaRPr lang="en-US" altLang="en-US"/>
          </a:p>
        </p:txBody>
      </p:sp>
    </p:spTree>
    <p:extLst>
      <p:ext uri="{BB962C8B-B14F-4D97-AF65-F5344CB8AC3E}">
        <p14:creationId xmlns:p14="http://schemas.microsoft.com/office/powerpoint/2010/main" val="1360258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39</a:t>
            </a:fld>
            <a:endParaRPr lang="en-US" altLang="en-US"/>
          </a:p>
        </p:txBody>
      </p:sp>
    </p:spTree>
    <p:extLst>
      <p:ext uri="{BB962C8B-B14F-4D97-AF65-F5344CB8AC3E}">
        <p14:creationId xmlns:p14="http://schemas.microsoft.com/office/powerpoint/2010/main" val="1440748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Byte Count</a:t>
            </a:r>
            <a:r>
              <a:rPr lang="en-US" dirty="0"/>
              <a:t> inside the DMA controller is the count of the </a:t>
            </a:r>
            <a:r>
              <a:rPr lang="en-US" b="1" dirty="0"/>
              <a:t>number of operation</a:t>
            </a:r>
            <a:r>
              <a:rPr lang="en-US" dirty="0"/>
              <a:t>. E.g., reading multiple number of blocks from buffer. </a:t>
            </a:r>
          </a:p>
          <a:p>
            <a:pPr marL="171450" indent="-171450">
              <a:buFont typeface="Arial" panose="020B0604020202020204" pitchFamily="34" charset="0"/>
              <a:buChar char="•"/>
            </a:pPr>
            <a:r>
              <a:rPr lang="en-US" b="1" dirty="0"/>
              <a:t>With this DMA</a:t>
            </a:r>
            <a:r>
              <a:rPr lang="en-US" dirty="0"/>
              <a:t>, when the OS starts up, </a:t>
            </a:r>
            <a:r>
              <a:rPr lang="en-US" b="1" dirty="0"/>
              <a:t>it does not have to copy the disk block to memory</a:t>
            </a:r>
            <a:r>
              <a:rPr lang="en-US" dirty="0"/>
              <a:t>; it is </a:t>
            </a:r>
            <a:r>
              <a:rPr lang="en-US" b="1" dirty="0"/>
              <a:t>already there.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40</a:t>
            </a:fld>
            <a:endParaRPr lang="en-US" altLang="en-US"/>
          </a:p>
        </p:txBody>
      </p:sp>
    </p:spTree>
    <p:extLst>
      <p:ext uri="{BB962C8B-B14F-4D97-AF65-F5344CB8AC3E}">
        <p14:creationId xmlns:p14="http://schemas.microsoft.com/office/powerpoint/2010/main" val="4199229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9334B8E-3D1F-4D13-A54E-BFE97B36350C}"/>
              </a:ext>
            </a:extLst>
          </p:cNvPr>
          <p:cNvSpPr>
            <a:spLocks noGrp="1" noRot="1" noChangeAspect="1" noChangeArrowheads="1" noTextEdit="1"/>
          </p:cNvSpPr>
          <p:nvPr>
            <p:ph type="sldImg"/>
          </p:nvPr>
        </p:nvSpPr>
        <p:spPr>
          <a:xfrm>
            <a:off x="1117600" y="696913"/>
            <a:ext cx="4648200" cy="3486150"/>
          </a:xfrm>
          <a:ln/>
        </p:spPr>
      </p:sp>
      <p:sp>
        <p:nvSpPr>
          <p:cNvPr id="60419" name="Rectangle 3">
            <a:extLst>
              <a:ext uri="{FF2B5EF4-FFF2-40B4-BE49-F238E27FC236}">
                <a16:creationId xmlns:a16="http://schemas.microsoft.com/office/drawing/2014/main" id="{4C4D753E-0D96-484D-AE41-DA069EC6DC5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indent="-171450">
              <a:buFont typeface="Arial" panose="020B0604020202020204" pitchFamily="34" charset="0"/>
              <a:buChar char="•"/>
            </a:pPr>
            <a:r>
              <a:rPr lang="en-US" altLang="en-US" sz="1200" b="1" kern="1200" dirty="0">
                <a:solidFill>
                  <a:srgbClr val="006699"/>
                </a:solidFill>
                <a:latin typeface="+mj-lt"/>
                <a:cs typeface="+mn-cs"/>
              </a:rPr>
              <a:t>system</a:t>
            </a:r>
            <a:r>
              <a:rPr lang="en-US" altLang="en-US" sz="1200" b="1" dirty="0">
                <a:solidFill>
                  <a:srgbClr val="3366FF"/>
                </a:solidFill>
              </a:rPr>
              <a:t> </a:t>
            </a:r>
            <a:r>
              <a:rPr lang="en-US" altLang="en-US" sz="1200" b="1" kern="1200" dirty="0">
                <a:solidFill>
                  <a:srgbClr val="006699"/>
                </a:solidFill>
                <a:latin typeface="+mj-lt"/>
                <a:cs typeface="+mn-cs"/>
              </a:rPr>
              <a:t>daemons</a:t>
            </a:r>
            <a:r>
              <a:rPr lang="fa-IR" altLang="en-US" sz="1200" b="1" kern="1200" dirty="0">
                <a:solidFill>
                  <a:srgbClr val="006699"/>
                </a:solidFill>
                <a:latin typeface="+mj-lt"/>
                <a:cs typeface="+mn-cs"/>
              </a:rPr>
              <a:t> </a:t>
            </a:r>
            <a:r>
              <a:rPr lang="en-US" altLang="en-US" sz="1200" b="1" kern="1200" dirty="0">
                <a:solidFill>
                  <a:srgbClr val="006699"/>
                </a:solidFill>
                <a:latin typeface="+mj-lt"/>
                <a:cs typeface="+mn-cs"/>
              </a:rPr>
              <a:t> </a:t>
            </a:r>
            <a:r>
              <a:rPr lang="fa-IR" altLang="en-US" sz="1200" b="1" kern="1200" dirty="0">
                <a:solidFill>
                  <a:srgbClr val="006699"/>
                </a:solidFill>
                <a:latin typeface="+mj-lt"/>
                <a:cs typeface="+mn-cs"/>
              </a:rPr>
              <a:t>برنامه‌های پشت زمینه. </a:t>
            </a:r>
            <a:r>
              <a:rPr lang="fa-IR" altLang="en-US" sz="1200" b="1" kern="1200">
                <a:solidFill>
                  <a:srgbClr val="006699"/>
                </a:solidFill>
                <a:latin typeface="+mj-lt"/>
                <a:cs typeface="+mn-cs"/>
              </a:rPr>
              <a:t>به معنی روح</a:t>
            </a:r>
            <a:endParaRPr lang="en-US"/>
          </a:p>
          <a:p>
            <a:pPr marL="171450" indent="-171450">
              <a:buFont typeface="Arial" panose="020B0604020202020204" pitchFamily="34" charset="0"/>
              <a:buChar char="•"/>
            </a:pPr>
            <a:r>
              <a:rPr lang="en-US" dirty="0"/>
              <a:t>For a computer to start running— for instance, when it is powered up or rebooted—it needs to have an initial program to run. As noted earlier, this initial program, or bootstrap program, tends to be simple. Typically, it is stored within the computer hardware in firmware. It initializes all aspects of the system, from CPU registers to device controllers to memory contents.</a:t>
            </a:r>
          </a:p>
          <a:p>
            <a:pPr marL="171450" indent="-171450">
              <a:buFont typeface="Arial" panose="020B0604020202020204" pitchFamily="34" charset="0"/>
              <a:buChar char="•"/>
            </a:pPr>
            <a:r>
              <a:rPr lang="en-US" dirty="0"/>
              <a:t>the bootstrap program must locate the operating-system kernel and load it into memory</a:t>
            </a:r>
          </a:p>
          <a:p>
            <a:pPr marL="171450" indent="-171450">
              <a:buFont typeface="Arial" panose="020B0604020202020204" pitchFamily="34" charset="0"/>
              <a:buChar char="•"/>
            </a:pPr>
            <a:r>
              <a:rPr lang="en-US" dirty="0"/>
              <a:t>Once the kernel is loaded and executing, it can start providing services to the system and its users. Some services are provided outside of the kernel by system programs that are loaded into memory at boot time to become system daemons, which run the entire time the kernel is running. On Linux, the first system program is “</a:t>
            </a:r>
            <a:r>
              <a:rPr lang="en-US" dirty="0" err="1"/>
              <a:t>systemd</a:t>
            </a:r>
            <a:r>
              <a:rPr lang="en-US" dirty="0"/>
              <a:t>,” and it starts many other daemons. Once this phase is complete, the system is fully booted, and the system waits for some event to occur.</a:t>
            </a:r>
          </a:p>
          <a:p>
            <a:pPr marL="171450" indent="-171450">
              <a:buFont typeface="Arial" panose="020B0604020202020204" pitchFamily="34" charset="0"/>
              <a:buChar char="•"/>
            </a:pPr>
            <a:r>
              <a:rPr lang="en-US" dirty="0"/>
              <a:t>Events are almost always signaled by the occurrence of an interrupt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altLang="en-US" dirty="0">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F662679-C637-4C5D-AA50-BC23CF2FDEAF}"/>
              </a:ext>
            </a:extLst>
          </p:cNvPr>
          <p:cNvSpPr>
            <a:spLocks noGrp="1" noRot="1" noChangeAspect="1" noChangeArrowheads="1" noTextEdit="1"/>
          </p:cNvSpPr>
          <p:nvPr>
            <p:ph type="sldImg"/>
          </p:nvPr>
        </p:nvSpPr>
        <p:spPr>
          <a:xfrm>
            <a:off x="1117600" y="696913"/>
            <a:ext cx="4648200" cy="3486150"/>
          </a:xfrm>
          <a:ln/>
        </p:spPr>
      </p:sp>
      <p:sp>
        <p:nvSpPr>
          <p:cNvPr id="62467" name="Rectangle 3">
            <a:extLst>
              <a:ext uri="{FF2B5EF4-FFF2-40B4-BE49-F238E27FC236}">
                <a16:creationId xmlns:a16="http://schemas.microsoft.com/office/drawing/2014/main" id="{82D00A35-AD54-491F-B947-6CA0B491F3A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In a </a:t>
            </a:r>
            <a:r>
              <a:rPr lang="en-US" dirty="0" err="1"/>
              <a:t>multiprogrammed</a:t>
            </a:r>
            <a:r>
              <a:rPr lang="en-US" dirty="0"/>
              <a:t> system, a program in execution is termed a process</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9352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B4B40CB-3579-4E6F-8D58-20C13DA78BFA}"/>
              </a:ext>
            </a:extLst>
          </p:cNvPr>
          <p:cNvSpPr>
            <a:spLocks noGrp="1" noRot="1" noChangeAspect="1" noChangeArrowheads="1" noTextEdit="1"/>
          </p:cNvSpPr>
          <p:nvPr>
            <p:ph type="sldImg"/>
          </p:nvPr>
        </p:nvSpPr>
        <p:spPr>
          <a:xfrm>
            <a:off x="1117600" y="696913"/>
            <a:ext cx="4648200" cy="3486150"/>
          </a:xfrm>
          <a:ln/>
        </p:spPr>
      </p:sp>
      <p:sp>
        <p:nvSpPr>
          <p:cNvPr id="65539" name="Rectangle 3">
            <a:extLst>
              <a:ext uri="{FF2B5EF4-FFF2-40B4-BE49-F238E27FC236}">
                <a16:creationId xmlns:a16="http://schemas.microsoft.com/office/drawing/2014/main" id="{96C53CDD-B581-43EF-80FB-6E44BE3E3385}"/>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F662679-C637-4C5D-AA50-BC23CF2FDEAF}"/>
              </a:ext>
            </a:extLst>
          </p:cNvPr>
          <p:cNvSpPr>
            <a:spLocks noGrp="1" noRot="1" noChangeAspect="1" noChangeArrowheads="1" noTextEdit="1"/>
          </p:cNvSpPr>
          <p:nvPr>
            <p:ph type="sldImg"/>
          </p:nvPr>
        </p:nvSpPr>
        <p:spPr>
          <a:xfrm>
            <a:off x="1117600" y="696913"/>
            <a:ext cx="4648200" cy="3486150"/>
          </a:xfrm>
          <a:ln/>
        </p:spPr>
      </p:sp>
      <p:sp>
        <p:nvSpPr>
          <p:cNvPr id="62467" name="Rectangle 3">
            <a:extLst>
              <a:ext uri="{FF2B5EF4-FFF2-40B4-BE49-F238E27FC236}">
                <a16:creationId xmlns:a16="http://schemas.microsoft.com/office/drawing/2014/main" id="{82D00A35-AD54-491F-B947-6CA0B491F3A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-Consider that when a process executes, it typically executes for only a short time before it either finishes or needs to perform I/O. I/O may be interactive; that is, output goes to a display for the user, and input comes from a user keyboard, mouse, or touch screen. Since interactive I/O typically runs at “people speeds,” it may take a long time to complete. E.g., a calculator</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725097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EC14F13-9940-464D-96E0-6B1495E786A6}"/>
              </a:ext>
            </a:extLst>
          </p:cNvPr>
          <p:cNvSpPr>
            <a:spLocks noGrp="1" noRot="1" noChangeAspect="1" noChangeArrowheads="1" noTextEdit="1"/>
          </p:cNvSpPr>
          <p:nvPr>
            <p:ph type="sldImg"/>
          </p:nvPr>
        </p:nvSpPr>
        <p:spPr>
          <a:xfrm>
            <a:off x="1117600" y="696913"/>
            <a:ext cx="4648200" cy="3486150"/>
          </a:xfrm>
          <a:ln/>
        </p:spPr>
      </p:sp>
      <p:sp>
        <p:nvSpPr>
          <p:cNvPr id="64515" name="Rectangle 3">
            <a:extLst>
              <a:ext uri="{FF2B5EF4-FFF2-40B4-BE49-F238E27FC236}">
                <a16:creationId xmlns:a16="http://schemas.microsoft.com/office/drawing/2014/main" id="{2062C8DA-575B-421A-8D26-AE1E16BBC431}"/>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-Having several processes in memory at the same time requires some form of memory management, which we cover in Chapter 9 and Chapter 10.</a:t>
            </a:r>
          </a:p>
          <a:p>
            <a:r>
              <a:rPr lang="en-US" dirty="0"/>
              <a:t>-In a multitasking system, the operating system must ensure reasonable response time. A common method for doing so is virtual memory, a technique that allows the execution of a process that is not completely in memory. </a:t>
            </a:r>
          </a:p>
          <a:p>
            <a:r>
              <a:rPr lang="en-US" altLang="en-US" dirty="0">
                <a:latin typeface="Times New Roman" panose="02020603050405020304" pitchFamily="18" charset="0"/>
              </a:rPr>
              <a:t>-</a:t>
            </a:r>
            <a:r>
              <a:rPr lang="en-US" dirty="0"/>
              <a:t>The main advantage of this scheme is that it enables users to run programs that are larger than actual physical memory. </a:t>
            </a:r>
          </a:p>
          <a:p>
            <a:endParaRPr lang="en-US" altLang="en-US" dirty="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A55C65A-3BB8-4C4D-AEA1-3229F021DC06}"/>
              </a:ext>
            </a:extLst>
          </p:cNvPr>
          <p:cNvSpPr>
            <a:spLocks noGrp="1" noRot="1" noChangeAspect="1" noChangeArrowheads="1" noTextEdit="1"/>
          </p:cNvSpPr>
          <p:nvPr>
            <p:ph type="sldImg"/>
          </p:nvPr>
        </p:nvSpPr>
        <p:spPr>
          <a:xfrm>
            <a:off x="1117600" y="696913"/>
            <a:ext cx="4648200" cy="3486150"/>
          </a:xfrm>
          <a:ln/>
        </p:spPr>
      </p:sp>
      <p:sp>
        <p:nvSpPr>
          <p:cNvPr id="66563" name="Rectangle 3">
            <a:extLst>
              <a:ext uri="{FF2B5EF4-FFF2-40B4-BE49-F238E27FC236}">
                <a16:creationId xmlns:a16="http://schemas.microsoft.com/office/drawing/2014/main" id="{11570280-4FF2-4E66-8C6A-EFD1536FB00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-Since the operating system and its users share the hardware and software resources of the computer system, a properly designed operating system must ensure that an incorrect (or malicious) program cannot cause other programs —or the operating system itself— to execute incorrectly</a:t>
            </a:r>
          </a:p>
          <a:p>
            <a:endParaRPr lang="en-US" altLang="en-US" dirty="0">
              <a:latin typeface="Times New Roman" panose="02020603050405020304" pitchFamily="18" charset="0"/>
            </a:endParaRPr>
          </a:p>
          <a:p>
            <a:pPr algn="l"/>
            <a:r>
              <a:rPr lang="en-US" b="1" i="0" dirty="0">
                <a:solidFill>
                  <a:srgbClr val="111111"/>
                </a:solidFill>
                <a:effectLst/>
                <a:latin typeface="-apple-system"/>
              </a:rPr>
              <a:t>Scenario: File System Access</a:t>
            </a:r>
            <a:endParaRPr lang="en-US" b="0" i="0" dirty="0">
              <a:solidFill>
                <a:srgbClr val="111111"/>
              </a:solidFill>
              <a:effectLst/>
              <a:latin typeface="-apple-system"/>
            </a:endParaRPr>
          </a:p>
          <a:p>
            <a:pPr algn="l">
              <a:buFont typeface="+mj-lt"/>
              <a:buAutoNum type="arabicPeriod"/>
            </a:pPr>
            <a:r>
              <a:rPr lang="en-US" b="1" i="0" dirty="0">
                <a:solidFill>
                  <a:srgbClr val="111111"/>
                </a:solidFill>
                <a:effectLst/>
                <a:latin typeface="-apple-system"/>
              </a:rPr>
              <a:t>User Mode</a:t>
            </a:r>
            <a:r>
              <a:rPr lang="en-US" b="0" i="0" dirty="0">
                <a:solidFill>
                  <a:srgbClr val="111111"/>
                </a:solidFill>
                <a:effectLst/>
                <a:latin typeface="-apple-system"/>
              </a:rPr>
              <a:t>:</a:t>
            </a:r>
          </a:p>
          <a:p>
            <a:pPr marL="742950" lvl="1" indent="-285750" algn="l">
              <a:buFont typeface="+mj-lt"/>
              <a:buAutoNum type="arabicPeriod"/>
            </a:pPr>
            <a:r>
              <a:rPr lang="en-US" b="0" i="0" dirty="0">
                <a:solidFill>
                  <a:srgbClr val="111111"/>
                </a:solidFill>
                <a:effectLst/>
                <a:latin typeface="-apple-system"/>
              </a:rPr>
              <a:t>Imagine a user running a text editor application. The text editor operates in user mode.</a:t>
            </a:r>
          </a:p>
          <a:p>
            <a:pPr marL="742950" lvl="1" indent="-285750" algn="l">
              <a:buFont typeface="+mj-lt"/>
              <a:buAutoNum type="arabicPeriod"/>
            </a:pPr>
            <a:r>
              <a:rPr lang="en-US" b="0" i="0" dirty="0">
                <a:solidFill>
                  <a:srgbClr val="111111"/>
                </a:solidFill>
                <a:effectLst/>
                <a:latin typeface="-apple-system"/>
              </a:rPr>
              <a:t>The user wants to save a document to the file system (e.g., create a new file or overwrite an existing one).</a:t>
            </a:r>
          </a:p>
          <a:p>
            <a:pPr algn="l">
              <a:buFont typeface="+mj-lt"/>
              <a:buAutoNum type="arabicPeriod"/>
            </a:pPr>
            <a:r>
              <a:rPr lang="en-US" b="1" i="0" dirty="0">
                <a:solidFill>
                  <a:srgbClr val="111111"/>
                </a:solidFill>
                <a:effectLst/>
                <a:latin typeface="-apple-system"/>
              </a:rPr>
              <a:t>Kernel Mode</a:t>
            </a:r>
            <a:r>
              <a:rPr lang="en-US" b="0" i="0" dirty="0">
                <a:solidFill>
                  <a:srgbClr val="111111"/>
                </a:solidFill>
                <a:effectLst/>
                <a:latin typeface="-apple-system"/>
              </a:rPr>
              <a:t>:</a:t>
            </a:r>
          </a:p>
          <a:p>
            <a:pPr marL="742950" lvl="1" indent="-285750" algn="l">
              <a:buFont typeface="+mj-lt"/>
              <a:buAutoNum type="arabicPeriod"/>
            </a:pPr>
            <a:r>
              <a:rPr lang="en-US" b="0" i="0" dirty="0">
                <a:solidFill>
                  <a:srgbClr val="111111"/>
                </a:solidFill>
                <a:effectLst/>
                <a:latin typeface="-apple-system"/>
              </a:rPr>
              <a:t>The operating system runs in kernel mode.</a:t>
            </a:r>
          </a:p>
          <a:p>
            <a:pPr marL="742950" lvl="1" indent="-285750" algn="l">
              <a:buFont typeface="+mj-lt"/>
              <a:buAutoNum type="arabicPeriod"/>
            </a:pPr>
            <a:r>
              <a:rPr lang="en-US" b="0" i="0" dirty="0">
                <a:solidFill>
                  <a:srgbClr val="111111"/>
                </a:solidFill>
                <a:effectLst/>
                <a:latin typeface="-apple-system"/>
              </a:rPr>
              <a:t>When the user initiates the file save action, the text editor sends a system call request to the operating system.</a:t>
            </a:r>
          </a:p>
          <a:p>
            <a:pPr marL="742950" lvl="1" indent="-285750" algn="l">
              <a:buFont typeface="+mj-lt"/>
              <a:buAutoNum type="arabicPeriod"/>
            </a:pPr>
            <a:r>
              <a:rPr lang="en-US" b="0" i="0" dirty="0">
                <a:solidFill>
                  <a:srgbClr val="111111"/>
                </a:solidFill>
                <a:effectLst/>
                <a:latin typeface="-apple-system"/>
              </a:rPr>
              <a:t>The operating system switches to kernel mode to handle the request.</a:t>
            </a:r>
          </a:p>
          <a:p>
            <a:pPr algn="l">
              <a:buFont typeface="+mj-lt"/>
              <a:buAutoNum type="arabicPeriod"/>
            </a:pPr>
            <a:r>
              <a:rPr lang="en-US" b="1" i="0" dirty="0">
                <a:solidFill>
                  <a:srgbClr val="111111"/>
                </a:solidFill>
                <a:effectLst/>
                <a:latin typeface="-apple-system"/>
              </a:rPr>
              <a:t>Protection Mechanisms in Action</a:t>
            </a:r>
            <a:r>
              <a:rPr lang="en-US" b="0" i="0" dirty="0">
                <a:solidFill>
                  <a:srgbClr val="111111"/>
                </a:solidFill>
                <a:effectLst/>
                <a:latin typeface="-apple-system"/>
              </a:rPr>
              <a:t>:</a:t>
            </a:r>
          </a:p>
          <a:p>
            <a:pPr marL="742950" lvl="1" indent="-285750" algn="l">
              <a:buFont typeface="+mj-lt"/>
              <a:buAutoNum type="arabicPeriod"/>
            </a:pPr>
            <a:r>
              <a:rPr lang="en-US" b="1" i="0" dirty="0">
                <a:solidFill>
                  <a:srgbClr val="111111"/>
                </a:solidFill>
                <a:effectLst/>
                <a:latin typeface="-apple-system"/>
              </a:rPr>
              <a:t>Privileged Instruction</a:t>
            </a:r>
            <a:r>
              <a:rPr lang="en-US" b="0" i="0" dirty="0">
                <a:solidFill>
                  <a:srgbClr val="111111"/>
                </a:solidFill>
                <a:effectLst/>
                <a:latin typeface="-apple-system"/>
              </a:rPr>
              <a:t>: The text editor cannot directly write to the file system. Instead, it invokes a privileged system call (e.g., write()).</a:t>
            </a:r>
          </a:p>
          <a:p>
            <a:pPr marL="742950" lvl="1" indent="-285750" algn="l">
              <a:buFont typeface="+mj-lt"/>
              <a:buAutoNum type="arabicPeriod"/>
            </a:pPr>
            <a:r>
              <a:rPr lang="en-US" b="1" i="0" dirty="0">
                <a:solidFill>
                  <a:srgbClr val="111111"/>
                </a:solidFill>
                <a:effectLst/>
                <a:latin typeface="-apple-system"/>
              </a:rPr>
              <a:t>Interrupt Handling</a:t>
            </a:r>
            <a:r>
              <a:rPr lang="en-US" b="0" i="0" dirty="0">
                <a:solidFill>
                  <a:srgbClr val="111111"/>
                </a:solidFill>
                <a:effectLst/>
                <a:latin typeface="-apple-system"/>
              </a:rPr>
              <a:t>: If the file system is busy or encounters an error, the operating system handles it gracefully without crashing the entire system.</a:t>
            </a:r>
          </a:p>
          <a:p>
            <a:pPr marL="742950" lvl="1" indent="-285750" algn="l">
              <a:buFont typeface="+mj-lt"/>
              <a:buAutoNum type="arabicPeriod"/>
            </a:pPr>
            <a:r>
              <a:rPr lang="en-US" b="1" i="0" dirty="0">
                <a:solidFill>
                  <a:srgbClr val="111111"/>
                </a:solidFill>
                <a:effectLst/>
                <a:latin typeface="-apple-system"/>
              </a:rPr>
              <a:t>Memory Protection</a:t>
            </a:r>
            <a:r>
              <a:rPr lang="en-US" b="0" i="0" dirty="0">
                <a:solidFill>
                  <a:srgbClr val="111111"/>
                </a:solidFill>
                <a:effectLst/>
                <a:latin typeface="-apple-system"/>
              </a:rPr>
              <a:t>: The operating system ensures that the text editor’s memory access is within its allocated space.</a:t>
            </a:r>
          </a:p>
          <a:p>
            <a:pPr algn="l">
              <a:buFont typeface="+mj-lt"/>
              <a:buAutoNum type="arabicPeriod"/>
            </a:pPr>
            <a:r>
              <a:rPr lang="en-US" b="1" i="0" dirty="0">
                <a:solidFill>
                  <a:srgbClr val="111111"/>
                </a:solidFill>
                <a:effectLst/>
                <a:latin typeface="-apple-system"/>
              </a:rPr>
              <a:t>Result</a:t>
            </a:r>
            <a:r>
              <a:rPr lang="en-US" b="0" i="0" dirty="0">
                <a:solidFill>
                  <a:srgbClr val="111111"/>
                </a:solidFill>
                <a:effectLst/>
                <a:latin typeface="-apple-system"/>
              </a:rPr>
              <a:t>:</a:t>
            </a:r>
          </a:p>
          <a:p>
            <a:pPr marL="742950" lvl="1" indent="-285750" algn="l">
              <a:buFont typeface="+mj-lt"/>
              <a:buAutoNum type="arabicPeriod"/>
            </a:pPr>
            <a:r>
              <a:rPr lang="en-US" b="0" i="0" dirty="0">
                <a:solidFill>
                  <a:srgbClr val="111111"/>
                </a:solidFill>
                <a:effectLst/>
                <a:latin typeface="-apple-system"/>
              </a:rPr>
              <a:t>The operating system processes the system call, writes the document to the file system, and returns control to the text editor.</a:t>
            </a:r>
          </a:p>
          <a:p>
            <a:pPr marL="742950" lvl="1" indent="-285750" algn="l">
              <a:buFont typeface="+mj-lt"/>
              <a:buAutoNum type="arabicPeriod"/>
            </a:pPr>
            <a:r>
              <a:rPr lang="en-US" b="0" i="0" dirty="0">
                <a:solidFill>
                  <a:srgbClr val="111111"/>
                </a:solidFill>
                <a:effectLst/>
                <a:latin typeface="-apple-system"/>
              </a:rPr>
              <a:t>The user’s data is saved securely, and the system remains stable.</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68266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ACD6A6E-859E-4B10-B0E4-6EB13D783ADE}"/>
              </a:ext>
            </a:extLst>
          </p:cNvPr>
          <p:cNvSpPr>
            <a:spLocks noGrp="1" noRot="1" noChangeAspect="1" noChangeArrowheads="1" noTextEdit="1"/>
          </p:cNvSpPr>
          <p:nvPr>
            <p:ph type="sldImg"/>
          </p:nvPr>
        </p:nvSpPr>
        <p:spPr>
          <a:xfrm>
            <a:off x="1117600" y="696913"/>
            <a:ext cx="4648200" cy="3486150"/>
          </a:xfrm>
          <a:ln/>
        </p:spPr>
      </p:sp>
      <p:sp>
        <p:nvSpPr>
          <p:cNvPr id="68611" name="Rectangle 3">
            <a:extLst>
              <a:ext uri="{FF2B5EF4-FFF2-40B4-BE49-F238E27FC236}">
                <a16:creationId xmlns:a16="http://schemas.microsoft.com/office/drawing/2014/main" id="{5A0DDCD0-8B5C-445D-8C9C-4A2B029B9AF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altLang="en-US" dirty="0">
                <a:latin typeface="Times New Roman" panose="02020603050405020304" pitchFamily="18" charset="0"/>
              </a:rPr>
              <a:t>-</a:t>
            </a:r>
            <a:r>
              <a:rPr lang="en-US" dirty="0"/>
              <a:t>Whenever a trap or interrupt occurs, the hardware switches from user mode to kernel mode (that is, changes the state of the mode bit to 0). Thus, whenever the operating system gains control of the computer, it is in kernel mode. The system always switches to user mode (by setting the mode bit to 1) before passing control to a user program.</a:t>
            </a:r>
          </a:p>
          <a:p>
            <a:pPr algn="r" rtl="1"/>
            <a:endParaRPr lang="en-US" altLang="en-US" dirty="0">
              <a:latin typeface="Times New Roman" panose="02020603050405020304" pitchFamily="18" charset="0"/>
            </a:endParaRPr>
          </a:p>
          <a:p>
            <a:pPr algn="r" rtl="1"/>
            <a:r>
              <a:rPr lang="en-US" altLang="en-US" dirty="0">
                <a:latin typeface="Times New Roman" panose="02020603050405020304" pitchFamily="18" charset="0"/>
              </a:rPr>
              <a:t>-</a:t>
            </a:r>
            <a:r>
              <a:rPr lang="fa-IR" altLang="en-US" dirty="0">
                <a:latin typeface="Times New Roman" panose="02020603050405020304" pitchFamily="18" charset="0"/>
              </a:rPr>
              <a:t>مفهوم حالت ها را می توان فراتر از دو حالت گسترش داد. به عنوان مثال، پردازنده های اینتل دارای چهار حلقه حفاظتی جداگانه هستند که حلقه 0 حالت هسته و حلقه 3 حالت کاربر است. (اگرچه حلقه های 1 و 2 را می توان برای سرویس های مختلف سیستم عامل استفاده کرد، اما در عمل به ندرت مورد استفاده قرار می گیرند.) سیستم های </a:t>
            </a:r>
            <a:r>
              <a:rPr lang="en-US" altLang="en-US" dirty="0">
                <a:latin typeface="Times New Roman" panose="02020603050405020304" pitchFamily="18" charset="0"/>
              </a:rPr>
              <a:t>ARMv8 </a:t>
            </a:r>
            <a:r>
              <a:rPr lang="fa-IR" altLang="en-US" dirty="0">
                <a:latin typeface="Times New Roman" panose="02020603050405020304" pitchFamily="18" charset="0"/>
              </a:rPr>
              <a:t>دارای هفت حالت هستند. </a:t>
            </a:r>
            <a:r>
              <a:rPr lang="en-US" altLang="en-US" dirty="0">
                <a:latin typeface="Times New Roman" panose="02020603050405020304" pitchFamily="18" charset="0"/>
              </a:rPr>
              <a:t>CPU</a:t>
            </a:r>
            <a:r>
              <a:rPr lang="fa-IR" altLang="en-US" dirty="0">
                <a:latin typeface="Times New Roman" panose="02020603050405020304" pitchFamily="18" charset="0"/>
              </a:rPr>
              <a:t>هایی که از مجازی سازی پشتیبانی می کنند (بخش 18.1) اغلب دارای یک حالت جداگانه برای نشان دادن زمانی است که مدیر ماشین مجازی (</a:t>
            </a:r>
            <a:r>
              <a:rPr lang="en-US" altLang="en-US" dirty="0">
                <a:latin typeface="Times New Roman" panose="02020603050405020304" pitchFamily="18" charset="0"/>
              </a:rPr>
              <a:t>VMM) </a:t>
            </a:r>
            <a:r>
              <a:rPr lang="fa-IR" altLang="en-US" dirty="0">
                <a:latin typeface="Times New Roman" panose="02020603050405020304" pitchFamily="18" charset="0"/>
              </a:rPr>
              <a:t>است.</a:t>
            </a:r>
          </a:p>
          <a:p>
            <a:pPr algn="r" rtl="1"/>
            <a:r>
              <a:rPr lang="fa-IR" altLang="en-US" dirty="0">
                <a:latin typeface="Times New Roman" panose="02020603050405020304" pitchFamily="18" charset="0"/>
              </a:rPr>
              <a:t>در کنترل سیستم</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58774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ACD6A6E-859E-4B10-B0E4-6EB13D783ADE}"/>
              </a:ext>
            </a:extLst>
          </p:cNvPr>
          <p:cNvSpPr>
            <a:spLocks noGrp="1" noRot="1" noChangeAspect="1" noChangeArrowheads="1" noTextEdit="1"/>
          </p:cNvSpPr>
          <p:nvPr>
            <p:ph type="sldImg"/>
          </p:nvPr>
        </p:nvSpPr>
        <p:spPr>
          <a:xfrm>
            <a:off x="1117600" y="696913"/>
            <a:ext cx="4648200" cy="3486150"/>
          </a:xfrm>
          <a:ln/>
        </p:spPr>
      </p:sp>
      <p:sp>
        <p:nvSpPr>
          <p:cNvPr id="68611" name="Rectangle 3">
            <a:extLst>
              <a:ext uri="{FF2B5EF4-FFF2-40B4-BE49-F238E27FC236}">
                <a16:creationId xmlns:a16="http://schemas.microsoft.com/office/drawing/2014/main" id="{5A0DDCD0-8B5C-445D-8C9C-4A2B029B9AF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altLang="en-US" dirty="0">
                <a:latin typeface="Times New Roman" panose="02020603050405020304" pitchFamily="18" charset="0"/>
              </a:rPr>
              <a:t>ما باید اطمینان حاصل کنیم که سیستم عامل کنترل </a:t>
            </a:r>
            <a:r>
              <a:rPr lang="en-US" altLang="en-US" dirty="0">
                <a:latin typeface="Times New Roman" panose="02020603050405020304" pitchFamily="18" charset="0"/>
              </a:rPr>
              <a:t>CPU </a:t>
            </a:r>
            <a:r>
              <a:rPr lang="fa-IR" altLang="en-US" dirty="0">
                <a:latin typeface="Times New Roman" panose="02020603050405020304" pitchFamily="18" charset="0"/>
              </a:rPr>
              <a:t>را حفظ می کند. ما نمی توانیم اجازه دهیم یک برنامه کاربر در یک حلقه بی نهایت گیر کند یا خدمات سیستم را فراخوانی نکند و هرگز کنترل را به سیستم عامل برنگرداند.</a:t>
            </a:r>
            <a:endParaRPr lang="en-US" altLang="en-US" dirty="0">
              <a:latin typeface="Times New Roman" panose="02020603050405020304" pitchFamily="18" charset="0"/>
            </a:endParaRPr>
          </a:p>
          <a:p>
            <a:pPr algn="r" rtl="1"/>
            <a:r>
              <a:rPr lang="en-US" altLang="en-US" dirty="0">
                <a:latin typeface="Times New Roman" panose="02020603050405020304" pitchFamily="18" charset="0"/>
              </a:rPr>
              <a:t>-</a:t>
            </a:r>
            <a:r>
              <a:rPr lang="fa-IR" altLang="en-US" dirty="0">
                <a:latin typeface="Times New Roman" panose="02020603050405020304" pitchFamily="18" charset="0"/>
              </a:rPr>
              <a:t>می توان یک تایمر را طوری تنظیم کرد که کامپیوتر را پس از یک دوره مشخص قطع کند. دوره ممکن است ثابت باشد (مثلاً 1/60 ثانیه) یا متغیر (مثلاً از 1 میلی ثانیه تا 1 ثانیه). یک تایمر متغیر عموماً توسط یک ساعت با نرخ ثابت و یک شمارنده اجرا می شود.</a:t>
            </a:r>
            <a:endParaRPr lang="en-US" altLang="en-US" dirty="0">
              <a:latin typeface="Times New Roman" panose="02020603050405020304" pitchFamily="18" charset="0"/>
            </a:endParaRPr>
          </a:p>
          <a:p>
            <a:pPr algn="r" rtl="1"/>
            <a:r>
              <a:rPr lang="en-US" altLang="en-US" dirty="0">
                <a:latin typeface="Times New Roman" panose="02020603050405020304" pitchFamily="18" charset="0"/>
              </a:rPr>
              <a:t>--</a:t>
            </a:r>
            <a:r>
              <a:rPr lang="fa-IR" altLang="en-US" dirty="0">
                <a:latin typeface="Times New Roman" panose="02020603050405020304" pitchFamily="18" charset="0"/>
              </a:rPr>
              <a:t>قبل از فرآیند زمان‌بندی برای بازیابی کنترل یا خاتمه برنامه‌ای که بیش از زمان تعیین شده است، تنظیم کنید</a:t>
            </a:r>
            <a:endParaRPr lang="en-US" altLang="en-US" dirty="0">
              <a:latin typeface="Times New Roman" panose="02020603050405020304" pitchFamily="18" charset="0"/>
            </a:endParaRPr>
          </a:p>
          <a:p>
            <a:pPr rtl="0">
              <a:lnSpc>
                <a:spcPct val="120000"/>
              </a:lnSpc>
            </a:pPr>
            <a:r>
              <a:rPr lang="en-US" altLang="en-US" dirty="0">
                <a:latin typeface="Times New Roman" panose="02020603050405020304" pitchFamily="18" charset="0"/>
              </a:rPr>
              <a:t>-</a:t>
            </a:r>
            <a:r>
              <a:rPr lang="en-US" sz="1800" b="1" dirty="0">
                <a:solidFill>
                  <a:srgbClr val="000000"/>
                </a:solidFill>
                <a:effectLst/>
                <a:latin typeface="Tahoma" panose="020B0604030504040204" pitchFamily="34" charset="0"/>
              </a:rPr>
              <a:t>hog</a:t>
            </a:r>
            <a:r>
              <a:rPr lang="en-US" sz="1800" dirty="0">
                <a:solidFill>
                  <a:srgbClr val="808080"/>
                </a:solidFill>
                <a:effectLst/>
                <a:latin typeface="Tahoma" panose="020B0604030504040204" pitchFamily="34" charset="0"/>
              </a:rPr>
              <a:t> </a:t>
            </a:r>
            <a:r>
              <a:rPr lang="en-US" sz="1800" baseline="30000" dirty="0">
                <a:solidFill>
                  <a:srgbClr val="808080"/>
                </a:solidFill>
                <a:effectLst/>
                <a:latin typeface="Tahoma" panose="020B0604030504040204" pitchFamily="34" charset="0"/>
              </a:rPr>
              <a:t>2</a:t>
            </a:r>
            <a:r>
              <a:rPr lang="en-US" sz="1800" dirty="0">
                <a:solidFill>
                  <a:srgbClr val="808080"/>
                </a:solidFill>
                <a:effectLst/>
                <a:latin typeface="Tahoma" panose="020B0604030504040204" pitchFamily="34" charset="0"/>
              </a:rPr>
              <a:t>  </a:t>
            </a:r>
          </a:p>
          <a:p>
            <a:pPr rtl="0">
              <a:lnSpc>
                <a:spcPct val="120000"/>
              </a:lnSpc>
            </a:pPr>
            <a:r>
              <a:rPr lang="fa-IR" sz="1800" dirty="0">
                <a:effectLst/>
                <a:latin typeface="Tahoma" panose="020B0604030504040204" pitchFamily="34" charset="0"/>
              </a:rPr>
              <a:t>گراز،خوک پروارى ،بزور گرفتن</a:t>
            </a:r>
            <a:br>
              <a:rPr lang="fa-IR" sz="1800" dirty="0">
                <a:effectLst/>
                <a:latin typeface="Tahoma" panose="020B0604030504040204" pitchFamily="34" charset="0"/>
              </a:rPr>
            </a:br>
            <a:r>
              <a:rPr lang="fa-IR" sz="1800" b="1" dirty="0">
                <a:effectLst/>
                <a:latin typeface="Tahoma" panose="020B0604030504040204" pitchFamily="34" charset="0"/>
              </a:rPr>
              <a:t>کامپيوتر : </a:t>
            </a:r>
            <a:r>
              <a:rPr lang="fa-IR" sz="1800" dirty="0">
                <a:effectLst/>
                <a:latin typeface="Tahoma" panose="020B0604030504040204" pitchFamily="34" charset="0"/>
              </a:rPr>
              <a:t>برنامه اى که نياز به مقدار زيادى از يک منبع قابل دسترس دارد</a:t>
            </a:r>
          </a:p>
          <a:p>
            <a:pPr algn="r" rtl="1"/>
            <a:endParaRPr lang="en-US" altLang="en-US" dirty="0">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13D277C-8B8F-4523-80FE-71129E615B82}"/>
              </a:ext>
            </a:extLst>
          </p:cNvPr>
          <p:cNvSpPr>
            <a:spLocks noGrp="1" noRot="1" noChangeAspect="1" noChangeArrowheads="1" noTextEdit="1"/>
          </p:cNvSpPr>
          <p:nvPr>
            <p:ph type="sldImg"/>
          </p:nvPr>
        </p:nvSpPr>
        <p:spPr>
          <a:xfrm>
            <a:off x="1117600" y="696913"/>
            <a:ext cx="4648200" cy="3486150"/>
          </a:xfrm>
          <a:ln/>
        </p:spPr>
      </p:sp>
      <p:sp>
        <p:nvSpPr>
          <p:cNvPr id="70659" name="Rectangle 3">
            <a:extLst>
              <a:ext uri="{FF2B5EF4-FFF2-40B4-BE49-F238E27FC236}">
                <a16:creationId xmlns:a16="http://schemas.microsoft.com/office/drawing/2014/main" id="{14169C85-AF33-4BBC-A46F-47B5A7D6A7E5}"/>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dirty="0">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13D277C-8B8F-4523-80FE-71129E615B82}"/>
              </a:ext>
            </a:extLst>
          </p:cNvPr>
          <p:cNvSpPr>
            <a:spLocks noGrp="1" noRot="1" noChangeAspect="1" noChangeArrowheads="1" noTextEdit="1"/>
          </p:cNvSpPr>
          <p:nvPr>
            <p:ph type="sldImg"/>
          </p:nvPr>
        </p:nvSpPr>
        <p:spPr>
          <a:xfrm>
            <a:off x="1117600" y="696913"/>
            <a:ext cx="4648200" cy="3486150"/>
          </a:xfrm>
          <a:ln/>
        </p:spPr>
      </p:sp>
      <p:sp>
        <p:nvSpPr>
          <p:cNvPr id="70659" name="Rectangle 3">
            <a:extLst>
              <a:ext uri="{FF2B5EF4-FFF2-40B4-BE49-F238E27FC236}">
                <a16:creationId xmlns:a16="http://schemas.microsoft.com/office/drawing/2014/main" id="{14169C85-AF33-4BBC-A46F-47B5A7D6A7E5}"/>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-A program can do nothing unless its instructions are executed by a CPU. </a:t>
            </a:r>
          </a:p>
          <a:p>
            <a:r>
              <a:rPr lang="en-US" dirty="0"/>
              <a:t>	-Similarly, a social media app on a mobile device is a process.</a:t>
            </a:r>
          </a:p>
          <a:p>
            <a:r>
              <a:rPr lang="en-US" altLang="en-US" dirty="0">
                <a:latin typeface="Times New Roman" panose="02020603050405020304" pitchFamily="18" charset="0"/>
              </a:rPr>
              <a:t>-</a:t>
            </a:r>
            <a:r>
              <a:rPr lang="en-US" dirty="0"/>
              <a:t>A process needs certain resources—including CPU time, memory, files, and I/O devices— to accomplish its task.</a:t>
            </a:r>
          </a:p>
          <a:p>
            <a:r>
              <a:rPr lang="en-US" altLang="en-US" dirty="0">
                <a:latin typeface="Times New Roman" panose="02020603050405020304" pitchFamily="18" charset="0"/>
              </a:rPr>
              <a:t>	-</a:t>
            </a:r>
            <a:r>
              <a:rPr lang="en-US" dirty="0"/>
              <a:t>For example, consider a process running a web browser whose function is to display the contents of a web page on a screen. The process will be given the URL as an input and will execute the appropriate instructions and system calls to obtain and display the desired information on the screen. When the process terminates, the operating system will reclaim any reusable resources.</a:t>
            </a:r>
          </a:p>
          <a:p>
            <a:r>
              <a:rPr lang="en-US" altLang="en-US" dirty="0">
                <a:latin typeface="Times New Roman" panose="02020603050405020304" pitchFamily="18" charset="0"/>
              </a:rPr>
              <a:t>	-</a:t>
            </a:r>
            <a:r>
              <a:rPr lang="en-US" dirty="0"/>
              <a:t>We emphasize that a program by itself is not a process. A program is a passive entity, like the contents of a file stored on disk, whereas a process is an active entity. A single-threaded process has one program counter specifying the next instruction to execute.</a:t>
            </a:r>
          </a:p>
          <a:p>
            <a:r>
              <a:rPr lang="en-US" dirty="0"/>
              <a:t>	-The CPU executes one instruction of the process after another, until the process completes. Further, at any time, one instruction at most is executed on behalf of the process</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88315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B585EF5-7930-45AD-B664-C6D80F420C80}"/>
              </a:ext>
            </a:extLst>
          </p:cNvPr>
          <p:cNvSpPr>
            <a:spLocks noGrp="1" noRot="1" noChangeAspect="1" noChangeArrowheads="1" noTextEdit="1"/>
          </p:cNvSpPr>
          <p:nvPr>
            <p:ph type="sldImg"/>
          </p:nvPr>
        </p:nvSpPr>
        <p:spPr>
          <a:xfrm>
            <a:off x="1117600" y="696913"/>
            <a:ext cx="4648200" cy="3486150"/>
          </a:xfrm>
          <a:ln/>
        </p:spPr>
      </p:sp>
      <p:sp>
        <p:nvSpPr>
          <p:cNvPr id="72707" name="Rectangle 3">
            <a:extLst>
              <a:ext uri="{FF2B5EF4-FFF2-40B4-BE49-F238E27FC236}">
                <a16:creationId xmlns:a16="http://schemas.microsoft.com/office/drawing/2014/main" id="{C3AA076D-DCC9-489F-884A-D43E6793BA2F}"/>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buFont typeface="+mj-lt"/>
              <a:buAutoNum type="arabicPeriod"/>
            </a:pPr>
            <a:r>
              <a:rPr lang="en-US" b="1" i="0" dirty="0">
                <a:solidFill>
                  <a:srgbClr val="111111"/>
                </a:solidFill>
                <a:effectLst/>
                <a:latin typeface="-apple-system"/>
              </a:rPr>
              <a:t>Process Synchronization</a:t>
            </a:r>
            <a:r>
              <a:rPr lang="en-US" b="0" i="0" dirty="0">
                <a:solidFill>
                  <a:srgbClr val="111111"/>
                </a:solidFill>
                <a:effectLst/>
                <a:latin typeface="-apple-system"/>
              </a:rPr>
              <a:t>:</a:t>
            </a:r>
          </a:p>
          <a:p>
            <a:pPr marL="742950" lvl="1" indent="-285750" algn="l">
              <a:buFont typeface="+mj-lt"/>
              <a:buAutoNum type="arabicPeriod"/>
            </a:pPr>
            <a:r>
              <a:rPr lang="en-US" b="1" i="0" dirty="0">
                <a:solidFill>
                  <a:srgbClr val="111111"/>
                </a:solidFill>
                <a:effectLst/>
                <a:latin typeface="-apple-system"/>
              </a:rPr>
              <a:t>Mutex Locks</a:t>
            </a:r>
            <a:r>
              <a:rPr lang="en-US" b="0" i="0" dirty="0">
                <a:solidFill>
                  <a:srgbClr val="111111"/>
                </a:solidFill>
                <a:effectLst/>
                <a:latin typeface="-apple-system"/>
              </a:rPr>
              <a:t>: Mutex locks are used to protect critical sections and prevent race conditions. Only one thread can acquire a mutex lock at a time, ensuring that only one process accesses the critical section.</a:t>
            </a:r>
          </a:p>
          <a:p>
            <a:pPr marL="742950" lvl="1" indent="-285750" algn="l">
              <a:buFont typeface="+mj-lt"/>
              <a:buAutoNum type="arabicPeriod"/>
            </a:pPr>
            <a:r>
              <a:rPr lang="en-US" b="1" i="0" dirty="0">
                <a:solidFill>
                  <a:srgbClr val="111111"/>
                </a:solidFill>
                <a:effectLst/>
                <a:latin typeface="-apple-system"/>
              </a:rPr>
              <a:t>Semaphores</a:t>
            </a:r>
            <a:r>
              <a:rPr lang="en-US" b="0" i="0" dirty="0">
                <a:solidFill>
                  <a:srgbClr val="111111"/>
                </a:solidFill>
                <a:effectLst/>
                <a:latin typeface="-apple-system"/>
              </a:rPr>
              <a:t>: Semaphores are signaling mechanisms used to manage multiple processes. A semaphore maintains a count, and if the count is positive, it allows access; otherwise, it blocks the process until the count becomes positive.</a:t>
            </a:r>
          </a:p>
          <a:p>
            <a:pPr marL="742950" lvl="1" indent="-285750" algn="l">
              <a:buFont typeface="+mj-lt"/>
              <a:buAutoNum type="arabicPeriod"/>
            </a:pPr>
            <a:r>
              <a:rPr lang="en-US" b="0" i="0" dirty="0">
                <a:solidFill>
                  <a:srgbClr val="111111"/>
                </a:solidFill>
                <a:effectLst/>
                <a:latin typeface="-apple-system"/>
              </a:rPr>
              <a:t>Example: Consider a bank account balance being updated by multiple processes. For example there is 1000$ in the bank account, two process that each of which wants to decrees 800$ as their first operation is read, then both think that condition is right, then they both reduce the account. </a:t>
            </a:r>
          </a:p>
          <a:p>
            <a:pPr algn="l">
              <a:buFont typeface="+mj-lt"/>
              <a:buAutoNum type="arabicPeriod"/>
            </a:pPr>
            <a:r>
              <a:rPr lang="en-US" b="1" i="0" dirty="0">
                <a:solidFill>
                  <a:srgbClr val="111111"/>
                </a:solidFill>
                <a:effectLst/>
                <a:latin typeface="-apple-system"/>
              </a:rPr>
              <a:t>Process Communication</a:t>
            </a:r>
            <a:r>
              <a:rPr lang="en-US" b="0" i="0" dirty="0">
                <a:solidFill>
                  <a:srgbClr val="111111"/>
                </a:solidFill>
                <a:effectLst/>
                <a:latin typeface="-apple-system"/>
              </a:rPr>
              <a:t>:</a:t>
            </a:r>
          </a:p>
          <a:p>
            <a:pPr marL="742950" lvl="1" indent="-285750" algn="l">
              <a:buFont typeface="+mj-lt"/>
              <a:buAutoNum type="arabicPeriod"/>
            </a:pPr>
            <a:r>
              <a:rPr lang="en-US" b="1" i="0" dirty="0">
                <a:solidFill>
                  <a:srgbClr val="111111"/>
                </a:solidFill>
                <a:effectLst/>
                <a:latin typeface="-apple-system"/>
              </a:rPr>
              <a:t>Pipes</a:t>
            </a:r>
            <a:r>
              <a:rPr lang="en-US" b="0" i="0" dirty="0">
                <a:solidFill>
                  <a:srgbClr val="111111"/>
                </a:solidFill>
                <a:effectLst/>
                <a:latin typeface="-apple-system"/>
              </a:rPr>
              <a:t>: Pipes allow two or more processes to communicate with each other. One process writes data into the pipe, and another reads from it.</a:t>
            </a:r>
          </a:p>
          <a:p>
            <a:pPr marL="742950" lvl="1" indent="-285750" algn="l">
              <a:buFont typeface="+mj-lt"/>
              <a:buAutoNum type="arabicPeriod"/>
            </a:pPr>
            <a:r>
              <a:rPr lang="en-US" b="1" i="0" dirty="0">
                <a:solidFill>
                  <a:srgbClr val="111111"/>
                </a:solidFill>
                <a:effectLst/>
                <a:latin typeface="-apple-system"/>
              </a:rPr>
              <a:t>Message Queues</a:t>
            </a:r>
            <a:r>
              <a:rPr lang="en-US" b="0" i="0" dirty="0">
                <a:solidFill>
                  <a:srgbClr val="111111"/>
                </a:solidFill>
                <a:effectLst/>
                <a:latin typeface="-apple-system"/>
              </a:rPr>
              <a:t>: Processes communicate by sending and receiving messages through queues, ensuring data is transmitted securely between them.</a:t>
            </a:r>
          </a:p>
          <a:p>
            <a:endParaRPr lang="en-US" alt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A88387A-220D-46DE-87B0-5AB53B8B9714}"/>
              </a:ext>
            </a:extLst>
          </p:cNvPr>
          <p:cNvSpPr>
            <a:spLocks noGrp="1" noRot="1" noChangeAspect="1" noChangeArrowheads="1" noTextEdit="1"/>
          </p:cNvSpPr>
          <p:nvPr>
            <p:ph type="sldImg"/>
          </p:nvPr>
        </p:nvSpPr>
        <p:spPr>
          <a:xfrm>
            <a:off x="1117600" y="696913"/>
            <a:ext cx="4648200" cy="3486150"/>
          </a:xfrm>
          <a:ln/>
        </p:spPr>
      </p:sp>
      <p:sp>
        <p:nvSpPr>
          <p:cNvPr id="74755" name="Rectangle 3">
            <a:extLst>
              <a:ext uri="{FF2B5EF4-FFF2-40B4-BE49-F238E27FC236}">
                <a16:creationId xmlns:a16="http://schemas.microsoft.com/office/drawing/2014/main" id="{AACB5DF9-CFCC-45D6-AED8-0DFB1F853FE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A88387A-220D-46DE-87B0-5AB53B8B9714}"/>
              </a:ext>
            </a:extLst>
          </p:cNvPr>
          <p:cNvSpPr>
            <a:spLocks noGrp="1" noRot="1" noChangeAspect="1" noChangeArrowheads="1" noTextEdit="1"/>
          </p:cNvSpPr>
          <p:nvPr>
            <p:ph type="sldImg"/>
          </p:nvPr>
        </p:nvSpPr>
        <p:spPr>
          <a:xfrm>
            <a:off x="1117600" y="696913"/>
            <a:ext cx="4648200" cy="3486150"/>
          </a:xfrm>
          <a:ln/>
        </p:spPr>
      </p:sp>
      <p:sp>
        <p:nvSpPr>
          <p:cNvPr id="74755" name="Rectangle 3">
            <a:extLst>
              <a:ext uri="{FF2B5EF4-FFF2-40B4-BE49-F238E27FC236}">
                <a16:creationId xmlns:a16="http://schemas.microsoft.com/office/drawing/2014/main" id="{AACB5DF9-CFCC-45D6-AED8-0DFB1F853FEB}"/>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96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574833A-5961-4284-9874-75FF02F9C41A}"/>
              </a:ext>
            </a:extLst>
          </p:cNvPr>
          <p:cNvSpPr>
            <a:spLocks noGrp="1" noRot="1" noChangeAspect="1" noChangeArrowheads="1" noTextEdit="1"/>
          </p:cNvSpPr>
          <p:nvPr>
            <p:ph type="sldImg"/>
          </p:nvPr>
        </p:nvSpPr>
        <p:spPr>
          <a:xfrm>
            <a:off x="1117600" y="696913"/>
            <a:ext cx="4648200" cy="3486150"/>
          </a:xfrm>
          <a:ln/>
        </p:spPr>
      </p:sp>
      <p:sp>
        <p:nvSpPr>
          <p:cNvPr id="66563" name="Rectangle 3">
            <a:extLst>
              <a:ext uri="{FF2B5EF4-FFF2-40B4-BE49-F238E27FC236}">
                <a16:creationId xmlns:a16="http://schemas.microsoft.com/office/drawing/2014/main" id="{4AB672DD-7C84-4DA5-8F7C-664C863B14D7}"/>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buFont typeface="+mj-lt"/>
              <a:buAutoNum type="arabicPeriod"/>
            </a:pPr>
            <a:r>
              <a:rPr lang="en-US" b="1" i="0" dirty="0">
                <a:solidFill>
                  <a:srgbClr val="111111"/>
                </a:solidFill>
                <a:effectLst/>
                <a:latin typeface="-apple-system"/>
              </a:rPr>
              <a:t>Execute User Programs and Solve User Problems:</a:t>
            </a:r>
            <a:endParaRPr lang="en-US" b="0" i="0" dirty="0">
              <a:solidFill>
                <a:srgbClr val="111111"/>
              </a:solidFill>
              <a:effectLst/>
              <a:latin typeface="-apple-system"/>
            </a:endParaRPr>
          </a:p>
          <a:p>
            <a:pPr marL="742950" lvl="1" indent="-285750" algn="l">
              <a:buFont typeface="+mj-lt"/>
              <a:buAutoNum type="arabicPeriod"/>
            </a:pPr>
            <a:r>
              <a:rPr lang="en-US" b="0" i="0" dirty="0">
                <a:solidFill>
                  <a:srgbClr val="111111"/>
                </a:solidFill>
                <a:effectLst/>
                <a:latin typeface="-apple-system"/>
              </a:rPr>
              <a:t>The operating system (OS) allows users to run various programs, making it easier to solve specific tasks. For instance:</a:t>
            </a:r>
          </a:p>
          <a:p>
            <a:pPr marL="1143000" lvl="2" indent="-228600" algn="l">
              <a:buFont typeface="+mj-lt"/>
              <a:buAutoNum type="arabicPeriod"/>
            </a:pPr>
            <a:r>
              <a:rPr lang="en-US" b="1" i="0" dirty="0">
                <a:solidFill>
                  <a:srgbClr val="111111"/>
                </a:solidFill>
                <a:effectLst/>
                <a:latin typeface="-apple-system"/>
              </a:rPr>
              <a:t>Word Processing</a:t>
            </a:r>
            <a:r>
              <a:rPr lang="en-US" b="0" i="0" dirty="0">
                <a:solidFill>
                  <a:srgbClr val="111111"/>
                </a:solidFill>
                <a:effectLst/>
                <a:latin typeface="-apple-system"/>
              </a:rPr>
              <a:t>: Imagine you’re writing an important report. The OS lets you open a word processor (like Microsoft Word) to create, edit, and format your document.</a:t>
            </a:r>
          </a:p>
          <a:p>
            <a:pPr marL="1143000" lvl="2" indent="-228600" algn="l">
              <a:buFont typeface="+mj-lt"/>
              <a:buAutoNum type="arabicPeriod"/>
            </a:pPr>
            <a:r>
              <a:rPr lang="en-US" b="1" i="0" dirty="0">
                <a:solidFill>
                  <a:srgbClr val="111111"/>
                </a:solidFill>
                <a:effectLst/>
                <a:latin typeface="-apple-system"/>
              </a:rPr>
              <a:t>Web Browsing</a:t>
            </a:r>
            <a:r>
              <a:rPr lang="en-US" b="0" i="0" dirty="0">
                <a:solidFill>
                  <a:srgbClr val="111111"/>
                </a:solidFill>
                <a:effectLst/>
                <a:latin typeface="-apple-system"/>
              </a:rPr>
              <a:t>: When you want to search for information online, the OS enables you to launch a web browser (such as Chrome or Firefox) to explore websites, read articles, and watch videos.</a:t>
            </a:r>
          </a:p>
          <a:p>
            <a:pPr algn="l">
              <a:buFont typeface="+mj-lt"/>
              <a:buAutoNum type="arabicPeriod"/>
            </a:pPr>
            <a:r>
              <a:rPr lang="en-US" b="1" i="0" dirty="0">
                <a:solidFill>
                  <a:srgbClr val="111111"/>
                </a:solidFill>
                <a:effectLst/>
                <a:latin typeface="-apple-system"/>
              </a:rPr>
              <a:t>Make the Computer System Convenient to Use:</a:t>
            </a:r>
            <a:endParaRPr lang="en-US" b="0" i="0" dirty="0">
              <a:solidFill>
                <a:srgbClr val="111111"/>
              </a:solidFill>
              <a:effectLst/>
              <a:latin typeface="-apple-system"/>
            </a:endParaRPr>
          </a:p>
          <a:p>
            <a:pPr marL="742950" lvl="1" indent="-285750" algn="l">
              <a:buFont typeface="+mj-lt"/>
              <a:buAutoNum type="arabicPeriod"/>
            </a:pPr>
            <a:r>
              <a:rPr lang="en-US" b="0" i="0" dirty="0">
                <a:solidFill>
                  <a:srgbClr val="111111"/>
                </a:solidFill>
                <a:effectLst/>
                <a:latin typeface="-apple-system"/>
              </a:rPr>
              <a:t>The OS provides a user-friendly interface, making interactions with the computer more convenient. Examples include:</a:t>
            </a:r>
          </a:p>
          <a:p>
            <a:pPr marL="1143000" lvl="2" indent="-228600" algn="l">
              <a:buFont typeface="+mj-lt"/>
              <a:buAutoNum type="arabicPeriod"/>
            </a:pPr>
            <a:r>
              <a:rPr lang="en-US" b="1" i="0" dirty="0">
                <a:solidFill>
                  <a:srgbClr val="111111"/>
                </a:solidFill>
                <a:effectLst/>
                <a:latin typeface="-apple-system"/>
              </a:rPr>
              <a:t>Graphical User Interface (GUI)</a:t>
            </a:r>
            <a:r>
              <a:rPr lang="en-US" b="0" i="0" dirty="0">
                <a:solidFill>
                  <a:srgbClr val="111111"/>
                </a:solidFill>
                <a:effectLst/>
                <a:latin typeface="-apple-system"/>
              </a:rPr>
              <a:t>: Instead of typing commands in a terminal, you can click icons, use menus, and drag files in a visually intuitive way.</a:t>
            </a:r>
          </a:p>
          <a:p>
            <a:pPr marL="1143000" lvl="2" indent="-228600" algn="l">
              <a:buFont typeface="+mj-lt"/>
              <a:buAutoNum type="arabicPeriod"/>
            </a:pPr>
            <a:r>
              <a:rPr lang="en-US" b="1" i="0" dirty="0">
                <a:solidFill>
                  <a:srgbClr val="111111"/>
                </a:solidFill>
                <a:effectLst/>
                <a:latin typeface="-apple-system"/>
              </a:rPr>
              <a:t>File Management</a:t>
            </a:r>
            <a:r>
              <a:rPr lang="en-US" b="0" i="0" dirty="0">
                <a:solidFill>
                  <a:srgbClr val="111111"/>
                </a:solidFill>
                <a:effectLst/>
                <a:latin typeface="-apple-system"/>
              </a:rPr>
              <a:t>: The OS organizes files into folders, allowing you to easily find, open, and organize documents, images, and other files.</a:t>
            </a:r>
          </a:p>
          <a:p>
            <a:pPr algn="l">
              <a:buFont typeface="+mj-lt"/>
              <a:buAutoNum type="arabicPeriod"/>
            </a:pPr>
            <a:r>
              <a:rPr lang="en-US" b="1" i="0" dirty="0">
                <a:solidFill>
                  <a:srgbClr val="111111"/>
                </a:solidFill>
                <a:effectLst/>
                <a:latin typeface="-apple-system"/>
              </a:rPr>
              <a:t>Efficient Hardware Utilization (Resource Management):</a:t>
            </a:r>
            <a:endParaRPr lang="en-US" b="0" i="0" dirty="0">
              <a:solidFill>
                <a:srgbClr val="111111"/>
              </a:solidFill>
              <a:effectLst/>
              <a:latin typeface="-apple-system"/>
            </a:endParaRPr>
          </a:p>
          <a:p>
            <a:pPr marL="742950" lvl="1" indent="-285750" algn="l">
              <a:buFont typeface="+mj-lt"/>
              <a:buAutoNum type="arabicPeriod"/>
            </a:pPr>
            <a:r>
              <a:rPr lang="en-US" b="0" i="0" dirty="0">
                <a:solidFill>
                  <a:srgbClr val="111111"/>
                </a:solidFill>
                <a:effectLst/>
                <a:latin typeface="-apple-system"/>
              </a:rPr>
              <a:t>The OS ensures efficient use of computer resources (CPU, memory, storage). Here are some examples:</a:t>
            </a:r>
          </a:p>
          <a:p>
            <a:pPr marL="1143000" lvl="2" indent="-228600" algn="l">
              <a:buFont typeface="+mj-lt"/>
              <a:buAutoNum type="arabicPeriod"/>
            </a:pPr>
            <a:r>
              <a:rPr lang="en-US" b="1" i="0" dirty="0">
                <a:solidFill>
                  <a:srgbClr val="111111"/>
                </a:solidFill>
                <a:effectLst/>
                <a:latin typeface="-apple-system"/>
              </a:rPr>
              <a:t>Multitasking</a:t>
            </a:r>
            <a:r>
              <a:rPr lang="en-US" b="0" i="0" dirty="0">
                <a:solidFill>
                  <a:srgbClr val="111111"/>
                </a:solidFill>
                <a:effectLst/>
                <a:latin typeface="-apple-system"/>
              </a:rPr>
              <a:t>: Suppose you’re listening to music, downloading files, and editing a spreadsheet simultaneously. The OS allocates CPU time and memory efficiently to handle all these tasks.</a:t>
            </a:r>
          </a:p>
          <a:p>
            <a:pPr marL="1143000" lvl="2" indent="-228600" algn="l">
              <a:buFont typeface="+mj-lt"/>
              <a:buAutoNum type="arabicPeriod"/>
            </a:pPr>
            <a:r>
              <a:rPr lang="en-US" b="1" i="0" dirty="0">
                <a:solidFill>
                  <a:srgbClr val="111111"/>
                </a:solidFill>
                <a:effectLst/>
                <a:latin typeface="-apple-system"/>
              </a:rPr>
              <a:t>Virtual Memory</a:t>
            </a:r>
            <a:r>
              <a:rPr lang="en-US" b="0" i="0" dirty="0">
                <a:solidFill>
                  <a:srgbClr val="111111"/>
                </a:solidFill>
                <a:effectLst/>
                <a:latin typeface="-apple-system"/>
              </a:rPr>
              <a:t>: When RAM is scarce, the OS uses virtual memory (part of the hard drive) to store less frequently used data temporarily.</a:t>
            </a:r>
          </a:p>
          <a:p>
            <a:endParaRPr lang="en-US" altLang="en-US" dirty="0">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A32F06E-769C-4B1C-9E7C-D9FC05F6F8C7}"/>
              </a:ext>
            </a:extLst>
          </p:cNvPr>
          <p:cNvSpPr>
            <a:spLocks noGrp="1" noRot="1" noChangeAspect="1" noChangeArrowheads="1" noTextEdit="1"/>
          </p:cNvSpPr>
          <p:nvPr>
            <p:ph type="sldImg"/>
          </p:nvPr>
        </p:nvSpPr>
        <p:spPr>
          <a:xfrm>
            <a:off x="1117600" y="696913"/>
            <a:ext cx="4648200" cy="3486150"/>
          </a:xfrm>
          <a:ln/>
        </p:spPr>
      </p:sp>
      <p:sp>
        <p:nvSpPr>
          <p:cNvPr id="76803" name="Rectangle 3">
            <a:extLst>
              <a:ext uri="{FF2B5EF4-FFF2-40B4-BE49-F238E27FC236}">
                <a16:creationId xmlns:a16="http://schemas.microsoft.com/office/drawing/2014/main" id="{F41AD308-933F-4670-85F5-08B34300D603}"/>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A32F06E-769C-4B1C-9E7C-D9FC05F6F8C7}"/>
              </a:ext>
            </a:extLst>
          </p:cNvPr>
          <p:cNvSpPr>
            <a:spLocks noGrp="1" noRot="1" noChangeAspect="1" noChangeArrowheads="1" noTextEdit="1"/>
          </p:cNvSpPr>
          <p:nvPr>
            <p:ph type="sldImg"/>
          </p:nvPr>
        </p:nvSpPr>
        <p:spPr>
          <a:xfrm>
            <a:off x="1117600" y="696913"/>
            <a:ext cx="4648200" cy="3486150"/>
          </a:xfrm>
          <a:ln/>
        </p:spPr>
      </p:sp>
      <p:sp>
        <p:nvSpPr>
          <p:cNvPr id="76803" name="Rectangle 3">
            <a:extLst>
              <a:ext uri="{FF2B5EF4-FFF2-40B4-BE49-F238E27FC236}">
                <a16:creationId xmlns:a16="http://schemas.microsoft.com/office/drawing/2014/main" id="{F41AD308-933F-4670-85F5-08B34300D603}"/>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027889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4551F08-E163-4B78-BDB8-468F317C6B03}"/>
              </a:ext>
            </a:extLst>
          </p:cNvPr>
          <p:cNvSpPr>
            <a:spLocks noGrp="1" noRot="1" noChangeAspect="1" noChangeArrowheads="1" noTextEdit="1"/>
          </p:cNvSpPr>
          <p:nvPr>
            <p:ph type="sldImg"/>
          </p:nvPr>
        </p:nvSpPr>
        <p:spPr>
          <a:xfrm>
            <a:off x="1117600" y="696913"/>
            <a:ext cx="4648200" cy="3486150"/>
          </a:xfrm>
          <a:ln/>
        </p:spPr>
      </p:sp>
      <p:sp>
        <p:nvSpPr>
          <p:cNvPr id="78851" name="Rectangle 3">
            <a:extLst>
              <a:ext uri="{FF2B5EF4-FFF2-40B4-BE49-F238E27FC236}">
                <a16:creationId xmlns:a16="http://schemas.microsoft.com/office/drawing/2014/main" id="{AC3A3A05-AF23-43D6-95CB-5F6DB21E7037}"/>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altLang="en-US" dirty="0">
                <a:latin typeface="Times New Roman" panose="02020603050405020304" pitchFamily="18" charset="0"/>
              </a:rPr>
              <a:t>سرعت کامل عملکرد کامپیوتر به زیرسیستم دیسک و الگوریتم های آن بستگی دارد</a:t>
            </a:r>
          </a:p>
          <a:p>
            <a:pPr algn="r" rtl="1"/>
            <a:r>
              <a:rPr lang="fa-IR" altLang="en-US" dirty="0">
                <a:latin typeface="Times New Roman" panose="02020603050405020304" pitchFamily="18" charset="0"/>
              </a:rPr>
              <a:t>فعالیت های سیستم عامل</a:t>
            </a:r>
          </a:p>
          <a:p>
            <a:pPr algn="r" rtl="1"/>
            <a:r>
              <a:rPr lang="fa-IR" altLang="en-US" dirty="0">
                <a:latin typeface="Times New Roman" panose="02020603050405020304" pitchFamily="18" charset="0"/>
              </a:rPr>
              <a:t>نصب و جداسازی</a:t>
            </a:r>
          </a:p>
          <a:p>
            <a:pPr algn="r" rtl="1"/>
            <a:r>
              <a:rPr lang="fa-IR" altLang="en-US" dirty="0">
                <a:latin typeface="Times New Roman" panose="02020603050405020304" pitchFamily="18" charset="0"/>
              </a:rPr>
              <a:t>مدیریت فضای آزاد</a:t>
            </a:r>
          </a:p>
          <a:p>
            <a:pPr algn="r" rtl="1"/>
            <a:r>
              <a:rPr lang="fa-IR" altLang="en-US" dirty="0">
                <a:latin typeface="Times New Roman" panose="02020603050405020304" pitchFamily="18" charset="0"/>
              </a:rPr>
              <a:t>تخصیص فضای ذخیره سازی</a:t>
            </a:r>
          </a:p>
          <a:p>
            <a:pPr algn="r" rtl="1"/>
            <a:r>
              <a:rPr lang="fa-IR" altLang="en-US" dirty="0">
                <a:latin typeface="Times New Roman" panose="02020603050405020304" pitchFamily="18" charset="0"/>
              </a:rPr>
              <a:t>زمان بندی دیسک</a:t>
            </a:r>
          </a:p>
          <a:p>
            <a:pPr algn="r" rtl="1"/>
            <a:r>
              <a:rPr lang="fa-IR" altLang="en-US" dirty="0">
                <a:latin typeface="Times New Roman" panose="02020603050405020304" pitchFamily="18" charset="0"/>
              </a:rPr>
              <a:t>پارتیشن بندی</a:t>
            </a:r>
          </a:p>
          <a:p>
            <a:pPr algn="r" rtl="1"/>
            <a:r>
              <a:rPr lang="fa-IR" altLang="en-US" dirty="0">
                <a:latin typeface="Times New Roman" panose="02020603050405020304" pitchFamily="18" charset="0"/>
              </a:rPr>
              <a:t>حفاظت</a:t>
            </a:r>
            <a:endParaRPr lang="en-US" altLang="en-US" dirty="0">
              <a:latin typeface="Times New Roman" panose="02020603050405020304" pitchFamily="18" charset="0"/>
            </a:endParaRPr>
          </a:p>
          <a:p>
            <a:pPr algn="r" rtl="1"/>
            <a:endParaRPr lang="en-US" altLang="en-US" dirty="0">
              <a:latin typeface="Times New Roman" panose="02020603050405020304" pitchFamily="18" charset="0"/>
            </a:endParaRPr>
          </a:p>
          <a:p>
            <a:pPr algn="l"/>
            <a:r>
              <a:rPr lang="en-US" altLang="en-US" dirty="0">
                <a:latin typeface="Times New Roman" panose="02020603050405020304" pitchFamily="18" charset="0"/>
              </a:rPr>
              <a:t>-</a:t>
            </a:r>
            <a:r>
              <a:rPr lang="en-US" b="0" i="0" dirty="0">
                <a:solidFill>
                  <a:srgbClr val="000000"/>
                </a:solidFill>
                <a:effectLst/>
              </a:rPr>
              <a:t>Disk scheduling, also known as I/O scheduling, is a process performed by operating systems to manage and schedule I/O requests arriving for the disk</a:t>
            </a:r>
            <a:r>
              <a:rPr lang="en-US" b="0" i="0" baseline="30000" dirty="0">
                <a:solidFill>
                  <a:srgbClr val="000000"/>
                </a:solidFill>
                <a:effectLst/>
              </a:rPr>
              <a:t>. </a:t>
            </a:r>
            <a:r>
              <a:rPr lang="en-US" b="0" i="0" dirty="0">
                <a:solidFill>
                  <a:srgbClr val="000000"/>
                </a:solidFill>
                <a:effectLst/>
              </a:rPr>
              <a:t> Since only one I/O request can be served at a time by the disk controller, other I/O requests need to wait in the queue and need to be scheduled.</a:t>
            </a:r>
          </a:p>
          <a:p>
            <a:pPr algn="l"/>
            <a:r>
              <a:rPr lang="en-US" b="0" i="0" dirty="0">
                <a:solidFill>
                  <a:srgbClr val="000000"/>
                </a:solidFill>
                <a:effectLst/>
              </a:rPr>
              <a:t>Here are some key terms associated with disk scheduling:</a:t>
            </a:r>
          </a:p>
          <a:p>
            <a:pPr algn="l">
              <a:buFont typeface="Arial" panose="020B0604020202020204" pitchFamily="34" charset="0"/>
              <a:buChar char="•"/>
            </a:pPr>
            <a:r>
              <a:rPr lang="en-US" b="1" i="0" dirty="0">
                <a:solidFill>
                  <a:srgbClr val="000000"/>
                </a:solidFill>
                <a:effectLst/>
              </a:rPr>
              <a:t>Seek Time</a:t>
            </a:r>
            <a:r>
              <a:rPr lang="en-US" b="0" i="0" dirty="0">
                <a:solidFill>
                  <a:srgbClr val="000000"/>
                </a:solidFill>
                <a:effectLst/>
              </a:rPr>
              <a:t>: The time taken to locate the disk arm to a specified track where the data is to be read or written.</a:t>
            </a:r>
          </a:p>
          <a:p>
            <a:pPr algn="l">
              <a:buFont typeface="Arial" panose="020B0604020202020204" pitchFamily="34" charset="0"/>
              <a:buChar char="•"/>
            </a:pPr>
            <a:r>
              <a:rPr lang="en-US" b="1" i="0" dirty="0">
                <a:solidFill>
                  <a:srgbClr val="000000"/>
                </a:solidFill>
                <a:effectLst/>
              </a:rPr>
              <a:t>Rotational Latency</a:t>
            </a:r>
            <a:r>
              <a:rPr lang="en-US" b="0" i="0" dirty="0">
                <a:solidFill>
                  <a:srgbClr val="000000"/>
                </a:solidFill>
                <a:effectLst/>
              </a:rPr>
              <a:t>: The time taken by the desired sector of the disk to rotate into a position so that it can access the read/write heads.</a:t>
            </a:r>
          </a:p>
          <a:p>
            <a:pPr algn="l">
              <a:buFont typeface="Arial" panose="020B0604020202020204" pitchFamily="34" charset="0"/>
              <a:buChar char="•"/>
            </a:pPr>
            <a:r>
              <a:rPr lang="en-US" b="1" i="0" dirty="0">
                <a:solidFill>
                  <a:srgbClr val="000000"/>
                </a:solidFill>
                <a:effectLst/>
              </a:rPr>
              <a:t>Transfer Time</a:t>
            </a:r>
            <a:r>
              <a:rPr lang="en-US" b="0" i="0" dirty="0">
                <a:solidFill>
                  <a:srgbClr val="000000"/>
                </a:solidFill>
                <a:effectLst/>
              </a:rPr>
              <a:t>: The time to transfer the data. It depends on the rotating speed of the disk and the number of bytes to be transferred.</a:t>
            </a:r>
          </a:p>
          <a:p>
            <a:pPr algn="l">
              <a:buFont typeface="Arial" panose="020B0604020202020204" pitchFamily="34" charset="0"/>
              <a:buChar char="•"/>
            </a:pPr>
            <a:r>
              <a:rPr lang="en-US" b="1" i="0" dirty="0">
                <a:solidFill>
                  <a:srgbClr val="000000"/>
                </a:solidFill>
                <a:effectLst/>
              </a:rPr>
              <a:t>Disk Access Time</a:t>
            </a:r>
            <a:r>
              <a:rPr lang="en-US" b="0" i="0" dirty="0">
                <a:solidFill>
                  <a:srgbClr val="000000"/>
                </a:solidFill>
                <a:effectLst/>
              </a:rPr>
              <a:t>: Disk Access Time = Seek Time + Rotational Latency + Transfer Time</a:t>
            </a:r>
          </a:p>
          <a:p>
            <a:pPr algn="l">
              <a:buFont typeface="Arial" panose="020B0604020202020204" pitchFamily="34" charset="0"/>
              <a:buChar char="•"/>
            </a:pPr>
            <a:r>
              <a:rPr lang="en-US" b="1" i="0" dirty="0">
                <a:solidFill>
                  <a:srgbClr val="000000"/>
                </a:solidFill>
                <a:effectLst/>
              </a:rPr>
              <a:t>Disk Response Time</a:t>
            </a:r>
            <a:r>
              <a:rPr lang="en-US" b="0" i="0" dirty="0">
                <a:solidFill>
                  <a:srgbClr val="000000"/>
                </a:solidFill>
                <a:effectLst/>
              </a:rPr>
              <a:t>: Response Time is the average time spent by a request waiting to perform its I/O operation.</a:t>
            </a:r>
          </a:p>
          <a:p>
            <a:pPr algn="l"/>
            <a:r>
              <a:rPr lang="en-US" b="0" i="0" dirty="0">
                <a:solidFill>
                  <a:srgbClr val="000000"/>
                </a:solidFill>
                <a:effectLst/>
              </a:rPr>
              <a:t>There are several disk scheduling algorithms, each with its own advantages and disadvantages. </a:t>
            </a:r>
            <a:r>
              <a:rPr lang="en-US" b="0" i="0" dirty="0">
                <a:solidFill>
                  <a:srgbClr val="000000"/>
                </a:solidFill>
                <a:effectLst/>
                <a:hlinkClick r:id="rId3"/>
              </a:rPr>
              <a:t>Some of the common ones include</a:t>
            </a:r>
            <a:r>
              <a:rPr lang="en-US" b="0" i="0" baseline="30000" dirty="0">
                <a:solidFill>
                  <a:srgbClr val="000000"/>
                </a:solidFill>
                <a:effectLst/>
                <a:hlinkClick r:id="rId3"/>
              </a:rPr>
              <a:t>1</a:t>
            </a:r>
            <a:r>
              <a:rPr lang="en-US" b="0" i="0" dirty="0">
                <a:solidFill>
                  <a:srgbClr val="000000"/>
                </a:solidFill>
                <a:effectLst/>
              </a:rPr>
              <a:t>:</a:t>
            </a:r>
          </a:p>
          <a:p>
            <a:pPr algn="l">
              <a:buFont typeface="Arial" panose="020B0604020202020204" pitchFamily="34" charset="0"/>
              <a:buChar char="•"/>
            </a:pPr>
            <a:r>
              <a:rPr lang="en-US" b="1" i="0" dirty="0">
                <a:solidFill>
                  <a:srgbClr val="000000"/>
                </a:solidFill>
                <a:effectLst/>
              </a:rPr>
              <a:t>FCFS (First Come First Serve)</a:t>
            </a:r>
            <a:r>
              <a:rPr lang="en-US" b="0" i="0" dirty="0">
                <a:solidFill>
                  <a:srgbClr val="000000"/>
                </a:solidFill>
                <a:effectLst/>
              </a:rPr>
              <a:t>: In FCFS, the requests are addressed in the order they arrive in the disk queue.</a:t>
            </a:r>
          </a:p>
          <a:p>
            <a:pPr algn="l">
              <a:buFont typeface="Arial" panose="020B0604020202020204" pitchFamily="34" charset="0"/>
              <a:buChar char="•"/>
            </a:pPr>
            <a:r>
              <a:rPr lang="en-US" b="1" i="0" dirty="0">
                <a:solidFill>
                  <a:srgbClr val="000000"/>
                </a:solidFill>
                <a:effectLst/>
              </a:rPr>
              <a:t>SSTF (Shortest Seek Time First)</a:t>
            </a:r>
            <a:r>
              <a:rPr lang="en-US" b="0" i="0" dirty="0">
                <a:solidFill>
                  <a:srgbClr val="000000"/>
                </a:solidFill>
                <a:effectLst/>
              </a:rPr>
              <a:t>: It searches for the request that will result in the shortest seek time next.</a:t>
            </a:r>
          </a:p>
          <a:p>
            <a:pPr algn="l">
              <a:buFont typeface="Arial" panose="020B0604020202020204" pitchFamily="34" charset="0"/>
              <a:buChar char="•"/>
            </a:pPr>
            <a:r>
              <a:rPr lang="en-US" b="1" i="0" dirty="0">
                <a:solidFill>
                  <a:srgbClr val="000000"/>
                </a:solidFill>
                <a:effectLst/>
              </a:rPr>
              <a:t>SCAN (Elevator Algorithm)</a:t>
            </a:r>
            <a:r>
              <a:rPr lang="en-US" b="0" i="0" dirty="0">
                <a:solidFill>
                  <a:srgbClr val="000000"/>
                </a:solidFill>
                <a:effectLst/>
              </a:rPr>
              <a:t>: It moves the disk arm across the entire disk, servicing requests along the way.</a:t>
            </a:r>
          </a:p>
          <a:p>
            <a:pPr algn="l">
              <a:buFont typeface="Arial" panose="020B0604020202020204" pitchFamily="34" charset="0"/>
              <a:buChar char="•"/>
            </a:pPr>
            <a:r>
              <a:rPr lang="en-US" b="1" i="0" dirty="0">
                <a:solidFill>
                  <a:srgbClr val="000000"/>
                </a:solidFill>
                <a:effectLst/>
              </a:rPr>
              <a:t>C-SCAN (Circular SCAN)</a:t>
            </a:r>
            <a:r>
              <a:rPr lang="en-US" b="0" i="0" dirty="0">
                <a:solidFill>
                  <a:srgbClr val="000000"/>
                </a:solidFill>
                <a:effectLst/>
              </a:rPr>
              <a:t>: Similar to SCAN, but when it reaches the end of the disk, it jumps to the beginning and continues the scan.</a:t>
            </a:r>
          </a:p>
          <a:p>
            <a:pPr algn="l">
              <a:buFont typeface="Arial" panose="020B0604020202020204" pitchFamily="34" charset="0"/>
              <a:buChar char="•"/>
            </a:pPr>
            <a:r>
              <a:rPr lang="en-US" b="1" i="0" dirty="0">
                <a:solidFill>
                  <a:srgbClr val="000000"/>
                </a:solidFill>
                <a:effectLst/>
              </a:rPr>
              <a:t>LOOK and C-LOOK</a:t>
            </a:r>
            <a:r>
              <a:rPr lang="en-US" b="0" i="0" dirty="0">
                <a:solidFill>
                  <a:srgbClr val="000000"/>
                </a:solidFill>
                <a:effectLst/>
              </a:rPr>
              <a:t>: Variants of SCAN and C-SCAN that only go as far as the final request in each direction, then reverse direction.</a:t>
            </a:r>
          </a:p>
          <a:p>
            <a:pPr algn="r" rtl="1"/>
            <a:endParaRPr lang="en-US" altLang="en-US" dirty="0">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4EB6689-0573-4E96-ABEC-0606AE2C09F1}"/>
              </a:ext>
            </a:extLst>
          </p:cNvPr>
          <p:cNvSpPr>
            <a:spLocks noGrp="1" noRot="1" noChangeAspect="1" noChangeArrowheads="1" noTextEdit="1"/>
          </p:cNvSpPr>
          <p:nvPr>
            <p:ph type="sldImg"/>
          </p:nvPr>
        </p:nvSpPr>
        <p:spPr>
          <a:xfrm>
            <a:off x="1117600" y="696913"/>
            <a:ext cx="4648200" cy="3486150"/>
          </a:xfrm>
          <a:ln/>
        </p:spPr>
      </p:sp>
      <p:sp>
        <p:nvSpPr>
          <p:cNvPr id="80899" name="Rectangle 3">
            <a:extLst>
              <a:ext uri="{FF2B5EF4-FFF2-40B4-BE49-F238E27FC236}">
                <a16:creationId xmlns:a16="http://schemas.microsoft.com/office/drawing/2014/main" id="{1B13B122-1B3A-46FE-9DCF-D26B9C451EE4}"/>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buFont typeface="Arial" panose="020B0604020202020204" pitchFamily="34" charset="0"/>
              <a:buChar char="•"/>
            </a:pPr>
            <a:r>
              <a:rPr lang="en-US" b="0" i="0" dirty="0">
                <a:solidFill>
                  <a:srgbClr val="111111"/>
                </a:solidFill>
                <a:effectLst/>
                <a:latin typeface="-apple-system"/>
              </a:rPr>
              <a:t>When the cache is full and new data needs to be stored, replacement policies decide which cache entries to evict.</a:t>
            </a:r>
          </a:p>
          <a:p>
            <a:pPr algn="l">
              <a:buFont typeface="Arial" panose="020B0604020202020204" pitchFamily="34" charset="0"/>
              <a:buChar char="•"/>
            </a:pPr>
            <a:r>
              <a:rPr lang="en-US" b="0" i="0" dirty="0">
                <a:solidFill>
                  <a:srgbClr val="111111"/>
                </a:solidFill>
                <a:effectLst/>
                <a:latin typeface="-apple-system"/>
              </a:rPr>
              <a:t>Common replacement policies include:</a:t>
            </a:r>
          </a:p>
          <a:p>
            <a:pPr marL="742950" lvl="1" indent="-285750" algn="l">
              <a:buFont typeface="Arial" panose="020B0604020202020204" pitchFamily="34" charset="0"/>
              <a:buChar char="•"/>
            </a:pPr>
            <a:r>
              <a:rPr lang="en-US" b="1" i="0" dirty="0">
                <a:solidFill>
                  <a:srgbClr val="111111"/>
                </a:solidFill>
                <a:effectLst/>
                <a:latin typeface="-apple-system"/>
              </a:rPr>
              <a:t>Least Recently Used (LRU)</a:t>
            </a:r>
            <a:r>
              <a:rPr lang="en-US" b="0" i="0" dirty="0">
                <a:solidFill>
                  <a:srgbClr val="111111"/>
                </a:solidFill>
                <a:effectLst/>
                <a:latin typeface="-apple-system"/>
              </a:rPr>
              <a:t>: Evicts the least recently accessed item.</a:t>
            </a:r>
          </a:p>
          <a:p>
            <a:pPr marL="742950" lvl="1" indent="-285750" algn="l">
              <a:buFont typeface="Arial" panose="020B0604020202020204" pitchFamily="34" charset="0"/>
              <a:buChar char="•"/>
            </a:pPr>
            <a:r>
              <a:rPr lang="en-US" b="1" i="0" dirty="0">
                <a:solidFill>
                  <a:srgbClr val="111111"/>
                </a:solidFill>
                <a:effectLst/>
                <a:latin typeface="-apple-system"/>
              </a:rPr>
              <a:t>First-In-First-Out (FIFO)</a:t>
            </a:r>
            <a:r>
              <a:rPr lang="en-US" b="0" i="0" dirty="0">
                <a:solidFill>
                  <a:srgbClr val="111111"/>
                </a:solidFill>
                <a:effectLst/>
                <a:latin typeface="-apple-system"/>
              </a:rPr>
              <a:t>: Evicts the oldest item added to the cache.</a:t>
            </a:r>
          </a:p>
          <a:p>
            <a:pPr marL="742950" lvl="1" indent="-285750" algn="l">
              <a:buFont typeface="Arial" panose="020B0604020202020204" pitchFamily="34" charset="0"/>
              <a:buChar char="•"/>
            </a:pPr>
            <a:r>
              <a:rPr lang="en-US" b="1" i="0" dirty="0">
                <a:solidFill>
                  <a:srgbClr val="111111"/>
                </a:solidFill>
                <a:effectLst/>
                <a:latin typeface="-apple-system"/>
              </a:rPr>
              <a:t>Random Replacement</a:t>
            </a:r>
            <a:r>
              <a:rPr lang="en-US" b="0" i="0" dirty="0">
                <a:solidFill>
                  <a:srgbClr val="111111"/>
                </a:solidFill>
                <a:effectLst/>
                <a:latin typeface="-apple-system"/>
              </a:rPr>
              <a:t>: Randomly selects an item to evict.</a:t>
            </a:r>
          </a:p>
          <a:p>
            <a:pPr algn="l">
              <a:buFont typeface="Arial" panose="020B0604020202020204" pitchFamily="34" charset="0"/>
              <a:buChar char="•"/>
            </a:pPr>
            <a:r>
              <a:rPr lang="en-US" b="0" i="0" dirty="0">
                <a:solidFill>
                  <a:srgbClr val="111111"/>
                </a:solidFill>
                <a:effectLst/>
                <a:latin typeface="-apple-system"/>
              </a:rPr>
              <a:t>Each policy balances hit rate and eviction latency differently.</a:t>
            </a:r>
          </a:p>
          <a:p>
            <a:endParaRPr lang="en-US" altLang="en-US" dirty="0">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CC7FDDF-4DBE-4749-A693-95E4CEB96B45}"/>
              </a:ext>
            </a:extLst>
          </p:cNvPr>
          <p:cNvSpPr>
            <a:spLocks noGrp="1" noRot="1" noChangeAspect="1" noChangeArrowheads="1" noTextEdit="1"/>
          </p:cNvSpPr>
          <p:nvPr>
            <p:ph type="sldImg"/>
          </p:nvPr>
        </p:nvSpPr>
        <p:spPr>
          <a:xfrm>
            <a:off x="1117600" y="696913"/>
            <a:ext cx="4648200" cy="3486150"/>
          </a:xfrm>
          <a:ln/>
        </p:spPr>
      </p:sp>
      <p:sp>
        <p:nvSpPr>
          <p:cNvPr id="82947" name="Rectangle 3">
            <a:extLst>
              <a:ext uri="{FF2B5EF4-FFF2-40B4-BE49-F238E27FC236}">
                <a16:creationId xmlns:a16="http://schemas.microsoft.com/office/drawing/2014/main" id="{9247B18B-E0DC-42EF-8000-B3A4416D7F49}"/>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538184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630E1CF-99A4-4AEE-822B-EB5954B36B09}"/>
              </a:ext>
            </a:extLst>
          </p:cNvPr>
          <p:cNvSpPr>
            <a:spLocks noGrp="1" noRot="1" noChangeAspect="1" noChangeArrowheads="1" noTextEdit="1"/>
          </p:cNvSpPr>
          <p:nvPr>
            <p:ph type="sldImg"/>
          </p:nvPr>
        </p:nvSpPr>
        <p:spPr>
          <a:xfrm>
            <a:off x="1117600" y="696913"/>
            <a:ext cx="4648200" cy="3486150"/>
          </a:xfrm>
          <a:ln/>
        </p:spPr>
      </p:sp>
      <p:sp>
        <p:nvSpPr>
          <p:cNvPr id="84995" name="Rectangle 3">
            <a:extLst>
              <a:ext uri="{FF2B5EF4-FFF2-40B4-BE49-F238E27FC236}">
                <a16:creationId xmlns:a16="http://schemas.microsoft.com/office/drawing/2014/main" id="{FFDF815E-E69D-4A6E-908C-546EA2D0824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en-US" altLang="en-US" dirty="0">
                <a:latin typeface="Times New Roman" panose="02020603050405020304" pitchFamily="18" charset="0"/>
              </a:rPr>
              <a:t>-</a:t>
            </a:r>
            <a:r>
              <a:rPr lang="fa-IR" altLang="en-US" dirty="0">
                <a:latin typeface="Times New Roman" panose="02020603050405020304" pitchFamily="18" charset="0"/>
              </a:rPr>
              <a:t>محیط چند پردازنده باید انسجام کش را در سخت افزار فراهم کند به طوری که همه </a:t>
            </a:r>
            <a:r>
              <a:rPr lang="en-US" altLang="en-US" dirty="0">
                <a:latin typeface="Times New Roman" panose="02020603050405020304" pitchFamily="18" charset="0"/>
              </a:rPr>
              <a:t>CPU </a:t>
            </a:r>
            <a:r>
              <a:rPr lang="fa-IR" altLang="en-US" dirty="0">
                <a:latin typeface="Times New Roman" panose="02020603050405020304" pitchFamily="18" charset="0"/>
              </a:rPr>
              <a:t>ها آخرین مقدار را در حافظه پنهان خود داشته باشند.</a:t>
            </a:r>
            <a:endParaRPr lang="en-US" altLang="en-US" dirty="0">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630E1CF-99A4-4AEE-822B-EB5954B36B09}"/>
              </a:ext>
            </a:extLst>
          </p:cNvPr>
          <p:cNvSpPr>
            <a:spLocks noGrp="1" noRot="1" noChangeAspect="1" noChangeArrowheads="1" noTextEdit="1"/>
          </p:cNvSpPr>
          <p:nvPr>
            <p:ph type="sldImg"/>
          </p:nvPr>
        </p:nvSpPr>
        <p:spPr>
          <a:xfrm>
            <a:off x="1117600" y="696913"/>
            <a:ext cx="4648200" cy="3486150"/>
          </a:xfrm>
          <a:ln/>
        </p:spPr>
      </p:sp>
      <p:sp>
        <p:nvSpPr>
          <p:cNvPr id="84995" name="Rectangle 3">
            <a:extLst>
              <a:ext uri="{FF2B5EF4-FFF2-40B4-BE49-F238E27FC236}">
                <a16:creationId xmlns:a16="http://schemas.microsoft.com/office/drawing/2014/main" id="{FFDF815E-E69D-4A6E-908C-546EA2D0824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571500" indent="-571500" algn="r" rtl="1">
              <a:buFont typeface="Arial" panose="020B0604020202020204" pitchFamily="34" charset="0"/>
              <a:buChar char="•"/>
            </a:pPr>
            <a:r>
              <a:rPr lang="fa-IR" sz="4000" b="1" dirty="0">
                <a:solidFill>
                  <a:srgbClr val="1F1F1F"/>
                </a:solidFill>
                <a:effectLst/>
                <a:latin typeface="Google Sans"/>
              </a:rPr>
              <a:t>ترتیب حافظه (</a:t>
            </a:r>
            <a:r>
              <a:rPr lang="en-US" sz="4000" b="1" dirty="0">
                <a:solidFill>
                  <a:srgbClr val="1F1F1F"/>
                </a:solidFill>
                <a:effectLst/>
                <a:latin typeface="Google Sans"/>
              </a:rPr>
              <a:t>Cache Coherency)</a:t>
            </a:r>
            <a:r>
              <a:rPr lang="en-US" sz="4000" dirty="0">
                <a:solidFill>
                  <a:srgbClr val="1F1F1F"/>
                </a:solidFill>
                <a:effectLst/>
                <a:latin typeface="Google Sans"/>
              </a:rPr>
              <a:t> </a:t>
            </a:r>
            <a:r>
              <a:rPr lang="fa-IR" sz="4000" dirty="0">
                <a:solidFill>
                  <a:srgbClr val="1F1F1F"/>
                </a:solidFill>
                <a:effectLst/>
                <a:latin typeface="Google Sans"/>
              </a:rPr>
              <a:t>یک مکانیزم همگام‌سازی است که اطمینان می‌دهد تمام واحدهای پردازش مرکزی (</a:t>
            </a:r>
            <a:r>
              <a:rPr lang="en-US" sz="4000" dirty="0">
                <a:solidFill>
                  <a:srgbClr val="1F1F1F"/>
                </a:solidFill>
                <a:effectLst/>
                <a:latin typeface="Google Sans"/>
              </a:rPr>
              <a:t>CPU) </a:t>
            </a:r>
            <a:r>
              <a:rPr lang="fa-IR" sz="4000" dirty="0">
                <a:solidFill>
                  <a:srgbClr val="1F1F1F"/>
                </a:solidFill>
                <a:effectLst/>
                <a:latin typeface="Google Sans"/>
              </a:rPr>
              <a:t>در یک سیستم چند پردازنده، یک نمای واحد و سازگار از داده‌ها را مشاهده کنند.</a:t>
            </a:r>
          </a:p>
          <a:p>
            <a:pPr marL="571500" indent="-571500" algn="r" rtl="1">
              <a:buFont typeface="Arial" panose="020B0604020202020204" pitchFamily="34" charset="0"/>
              <a:buChar char="•"/>
            </a:pPr>
            <a:r>
              <a:rPr lang="fa-IR" sz="4000" dirty="0">
                <a:solidFill>
                  <a:srgbClr val="1F1F1F"/>
                </a:solidFill>
                <a:effectLst/>
                <a:latin typeface="Google Sans"/>
              </a:rPr>
              <a:t>هنگامی که یک </a:t>
            </a:r>
            <a:r>
              <a:rPr lang="en-US" sz="4000" dirty="0">
                <a:solidFill>
                  <a:srgbClr val="1F1F1F"/>
                </a:solidFill>
                <a:effectLst/>
                <a:latin typeface="Google Sans"/>
              </a:rPr>
              <a:t>CPU </a:t>
            </a:r>
            <a:r>
              <a:rPr lang="fa-IR" sz="4000" dirty="0">
                <a:solidFill>
                  <a:srgbClr val="1F1F1F"/>
                </a:solidFill>
                <a:effectLst/>
                <a:latin typeface="Google Sans"/>
              </a:rPr>
              <a:t>موقعیتی را در حافظه کش خود به روز می‌کند، موقعیت مربوطه در سایر حافظه‌های کش باید به روز شود یا باطل شود تا همگام‌سازی حفظ شود.</a:t>
            </a:r>
            <a:endParaRPr lang="en-US" sz="4000" dirty="0">
              <a:solidFill>
                <a:srgbClr val="1F1F1F"/>
              </a:solidFill>
              <a:effectLst/>
              <a:latin typeface="Google Sans"/>
            </a:endParaRPr>
          </a:p>
          <a:p>
            <a:pPr marL="571500" indent="-571500" algn="r" rtl="1">
              <a:buFont typeface="Arial" panose="020B0604020202020204" pitchFamily="34" charset="0"/>
              <a:buChar char="•"/>
            </a:pPr>
            <a:endParaRPr lang="en-US" sz="4000" dirty="0">
              <a:solidFill>
                <a:srgbClr val="1F1F1F"/>
              </a:solidFill>
              <a:effectLst/>
              <a:latin typeface="Google Sans"/>
            </a:endParaRPr>
          </a:p>
          <a:p>
            <a:pPr marL="685800" indent="-685800" algn="r" rtl="1">
              <a:buFont typeface="Arial" panose="020B0604020202020204" pitchFamily="34" charset="0"/>
              <a:buChar char="•"/>
            </a:pPr>
            <a:r>
              <a:rPr lang="fa-IR" sz="5400" b="1" dirty="0">
                <a:solidFill>
                  <a:srgbClr val="1F1F1F"/>
                </a:solidFill>
                <a:effectLst/>
                <a:latin typeface="Google Sans"/>
              </a:rPr>
              <a:t>مثال:</a:t>
            </a:r>
            <a:r>
              <a:rPr lang="fa-IR" sz="5400" dirty="0">
                <a:solidFill>
                  <a:srgbClr val="1F1F1F"/>
                </a:solidFill>
                <a:effectLst/>
                <a:latin typeface="Google Sans"/>
              </a:rPr>
              <a:t> فرض کنید دو پردازنده </a:t>
            </a:r>
            <a:r>
              <a:rPr lang="en-US" sz="5400" dirty="0">
                <a:solidFill>
                  <a:srgbClr val="1F1F1F"/>
                </a:solidFill>
                <a:effectLst/>
                <a:latin typeface="Google Sans"/>
              </a:rPr>
              <a:t>P1 </a:t>
            </a:r>
            <a:r>
              <a:rPr lang="fa-IR" sz="5400" dirty="0">
                <a:solidFill>
                  <a:srgbClr val="1F1F1F"/>
                </a:solidFill>
                <a:effectLst/>
                <a:latin typeface="Google Sans"/>
              </a:rPr>
              <a:t>و </a:t>
            </a:r>
            <a:r>
              <a:rPr lang="en-US" sz="5400" dirty="0">
                <a:solidFill>
                  <a:srgbClr val="1F1F1F"/>
                </a:solidFill>
                <a:effectLst/>
                <a:latin typeface="Google Sans"/>
              </a:rPr>
              <a:t>P2 </a:t>
            </a:r>
            <a:r>
              <a:rPr lang="fa-IR" sz="5400" dirty="0">
                <a:solidFill>
                  <a:srgbClr val="1F1F1F"/>
                </a:solidFill>
                <a:effectLst/>
                <a:latin typeface="Google Sans"/>
              </a:rPr>
              <a:t>وجود دارند که هر کدام حافظه کش خود را دارند و هر دو در تلاش برای دسترسی به یک موقعیت حافظه </a:t>
            </a:r>
            <a:r>
              <a:rPr lang="en-US" sz="5400" dirty="0">
                <a:solidFill>
                  <a:srgbClr val="1F1F1F"/>
                </a:solidFill>
                <a:effectLst/>
                <a:latin typeface="Google Sans"/>
              </a:rPr>
              <a:t>M </a:t>
            </a:r>
            <a:r>
              <a:rPr lang="fa-IR" sz="5400" dirty="0">
                <a:solidFill>
                  <a:srgbClr val="1F1F1F"/>
                </a:solidFill>
                <a:effectLst/>
                <a:latin typeface="Google Sans"/>
              </a:rPr>
              <a:t>هستند. در ابتدا، هر دو </a:t>
            </a:r>
            <a:r>
              <a:rPr lang="en-US" sz="5400" dirty="0">
                <a:solidFill>
                  <a:srgbClr val="1F1F1F"/>
                </a:solidFill>
                <a:effectLst/>
                <a:latin typeface="Google Sans"/>
              </a:rPr>
              <a:t>P1 </a:t>
            </a:r>
            <a:r>
              <a:rPr lang="fa-IR" sz="5400" dirty="0">
                <a:solidFill>
                  <a:srgbClr val="1F1F1F"/>
                </a:solidFill>
                <a:effectLst/>
                <a:latin typeface="Google Sans"/>
              </a:rPr>
              <a:t>و </a:t>
            </a:r>
            <a:r>
              <a:rPr lang="en-US" sz="5400" dirty="0">
                <a:solidFill>
                  <a:srgbClr val="1F1F1F"/>
                </a:solidFill>
                <a:effectLst/>
                <a:latin typeface="Google Sans"/>
              </a:rPr>
              <a:t>P2 </a:t>
            </a:r>
            <a:r>
              <a:rPr lang="fa-IR" sz="5400" dirty="0">
                <a:solidFill>
                  <a:srgbClr val="1F1F1F"/>
                </a:solidFill>
                <a:effectLst/>
                <a:latin typeface="Google Sans"/>
              </a:rPr>
              <a:t>مقدار </a:t>
            </a:r>
            <a:r>
              <a:rPr lang="en-US" sz="5400" dirty="0">
                <a:solidFill>
                  <a:srgbClr val="1F1F1F"/>
                </a:solidFill>
                <a:effectLst/>
                <a:latin typeface="Google Sans"/>
              </a:rPr>
              <a:t>M </a:t>
            </a:r>
            <a:r>
              <a:rPr lang="fa-IR" sz="5400" dirty="0">
                <a:solidFill>
                  <a:srgbClr val="1F1F1F"/>
                </a:solidFill>
                <a:effectLst/>
                <a:latin typeface="Google Sans"/>
              </a:rPr>
              <a:t>را در حافظه کش خود بارگذاری می کنند. فرض کنید مقدار </a:t>
            </a:r>
            <a:r>
              <a:rPr lang="en-US" sz="5400" dirty="0">
                <a:solidFill>
                  <a:srgbClr val="1F1F1F"/>
                </a:solidFill>
                <a:effectLst/>
                <a:latin typeface="Google Sans"/>
              </a:rPr>
              <a:t>M </a:t>
            </a:r>
            <a:r>
              <a:rPr lang="fa-IR" sz="5400" dirty="0">
                <a:solidFill>
                  <a:srgbClr val="1F1F1F"/>
                </a:solidFill>
                <a:effectLst/>
                <a:latin typeface="Google Sans"/>
              </a:rPr>
              <a:t>برابر با 10 است.</a:t>
            </a:r>
          </a:p>
          <a:p>
            <a:pPr marL="685800" indent="-685800" algn="r" rtl="1">
              <a:buFont typeface="Arial" panose="020B0604020202020204" pitchFamily="34" charset="0"/>
              <a:buChar char="•"/>
            </a:pPr>
            <a:r>
              <a:rPr lang="fa-IR" sz="5400" b="1" dirty="0">
                <a:solidFill>
                  <a:srgbClr val="1F1F1F"/>
                </a:solidFill>
                <a:effectLst/>
                <a:latin typeface="Google Sans"/>
              </a:rPr>
              <a:t>حافظه کش </a:t>
            </a:r>
            <a:r>
              <a:rPr lang="en-US" sz="5400" b="1" dirty="0">
                <a:solidFill>
                  <a:srgbClr val="1F1F1F"/>
                </a:solidFill>
                <a:effectLst/>
                <a:latin typeface="Google Sans"/>
              </a:rPr>
              <a:t>P1:</a:t>
            </a:r>
            <a:r>
              <a:rPr lang="en-US" sz="5400" dirty="0">
                <a:solidFill>
                  <a:srgbClr val="1F1F1F"/>
                </a:solidFill>
                <a:effectLst/>
                <a:latin typeface="Google Sans"/>
              </a:rPr>
              <a:t> M=10; </a:t>
            </a:r>
            <a:r>
              <a:rPr lang="fa-IR" sz="5400" b="1" dirty="0">
                <a:solidFill>
                  <a:srgbClr val="1F1F1F"/>
                </a:solidFill>
                <a:effectLst/>
                <a:latin typeface="Google Sans"/>
              </a:rPr>
              <a:t>حافظه کش </a:t>
            </a:r>
            <a:r>
              <a:rPr lang="en-US" sz="5400" b="1" dirty="0">
                <a:solidFill>
                  <a:srgbClr val="1F1F1F"/>
                </a:solidFill>
                <a:effectLst/>
                <a:latin typeface="Google Sans"/>
              </a:rPr>
              <a:t>P2:</a:t>
            </a:r>
            <a:r>
              <a:rPr lang="en-US" sz="5400" dirty="0">
                <a:solidFill>
                  <a:srgbClr val="1F1F1F"/>
                </a:solidFill>
                <a:effectLst/>
                <a:latin typeface="Google Sans"/>
              </a:rPr>
              <a:t> M=10; </a:t>
            </a:r>
            <a:r>
              <a:rPr lang="fa-IR" sz="5400" b="1" dirty="0">
                <a:solidFill>
                  <a:srgbClr val="1F1F1F"/>
                </a:solidFill>
                <a:effectLst/>
                <a:latin typeface="Google Sans"/>
              </a:rPr>
              <a:t>حافظه اصلی:</a:t>
            </a:r>
            <a:r>
              <a:rPr lang="fa-IR" sz="5400" dirty="0">
                <a:solidFill>
                  <a:srgbClr val="1F1F1F"/>
                </a:solidFill>
                <a:effectLst/>
                <a:latin typeface="Google Sans"/>
              </a:rPr>
              <a:t> </a:t>
            </a:r>
            <a:r>
              <a:rPr lang="en-US" sz="5400" dirty="0">
                <a:solidFill>
                  <a:srgbClr val="1F1F1F"/>
                </a:solidFill>
                <a:effectLst/>
                <a:latin typeface="Google Sans"/>
              </a:rPr>
              <a:t>M=10</a:t>
            </a:r>
          </a:p>
          <a:p>
            <a:pPr marL="685800" indent="-685800" algn="r" rtl="1">
              <a:buFont typeface="Arial" panose="020B0604020202020204" pitchFamily="34" charset="0"/>
              <a:buChar char="•"/>
            </a:pPr>
            <a:r>
              <a:rPr lang="fa-IR" sz="5400" dirty="0">
                <a:solidFill>
                  <a:srgbClr val="1F1F1F"/>
                </a:solidFill>
                <a:effectLst/>
                <a:latin typeface="Google Sans"/>
              </a:rPr>
              <a:t>اکنون، </a:t>
            </a:r>
            <a:r>
              <a:rPr lang="en-US" sz="5400" dirty="0">
                <a:solidFill>
                  <a:srgbClr val="1F1F1F"/>
                </a:solidFill>
                <a:effectLst/>
                <a:latin typeface="Google Sans"/>
              </a:rPr>
              <a:t>P1 </a:t>
            </a:r>
            <a:r>
              <a:rPr lang="fa-IR" sz="5400" dirty="0">
                <a:solidFill>
                  <a:srgbClr val="1F1F1F"/>
                </a:solidFill>
                <a:effectLst/>
                <a:latin typeface="Google Sans"/>
              </a:rPr>
              <a:t>مقدار </a:t>
            </a:r>
            <a:r>
              <a:rPr lang="en-US" sz="5400" dirty="0">
                <a:solidFill>
                  <a:srgbClr val="1F1F1F"/>
                </a:solidFill>
                <a:effectLst/>
                <a:latin typeface="Google Sans"/>
              </a:rPr>
              <a:t>M </a:t>
            </a:r>
            <a:r>
              <a:rPr lang="fa-IR" sz="5400" dirty="0">
                <a:solidFill>
                  <a:srgbClr val="1F1F1F"/>
                </a:solidFill>
                <a:effectLst/>
                <a:latin typeface="Google Sans"/>
              </a:rPr>
              <a:t>را در حافظه کش خود به 20 تغییر می دهد. بدون پروتکل همگام‌سازی حافظه، </a:t>
            </a:r>
            <a:r>
              <a:rPr lang="en-US" sz="5400" dirty="0">
                <a:solidFill>
                  <a:srgbClr val="1F1F1F"/>
                </a:solidFill>
                <a:effectLst/>
                <a:latin typeface="Google Sans"/>
              </a:rPr>
              <a:t>P2 </a:t>
            </a:r>
            <a:r>
              <a:rPr lang="fa-IR" sz="5400" dirty="0">
                <a:solidFill>
                  <a:srgbClr val="1F1F1F"/>
                </a:solidFill>
                <a:effectLst/>
                <a:latin typeface="Google Sans"/>
              </a:rPr>
              <a:t>همچنان مقدار قدیمی </a:t>
            </a:r>
            <a:r>
              <a:rPr lang="en-US" sz="5400" dirty="0">
                <a:solidFill>
                  <a:srgbClr val="1F1F1F"/>
                </a:solidFill>
                <a:effectLst/>
                <a:latin typeface="Google Sans"/>
              </a:rPr>
              <a:t>M (10) </a:t>
            </a:r>
            <a:r>
              <a:rPr lang="fa-IR" sz="5400" dirty="0">
                <a:solidFill>
                  <a:srgbClr val="1F1F1F"/>
                </a:solidFill>
                <a:effectLst/>
                <a:latin typeface="Google Sans"/>
              </a:rPr>
              <a:t>را در حافظه کش خود مشاهده می کند.</a:t>
            </a:r>
          </a:p>
          <a:p>
            <a:pPr marL="685800" indent="-685800" algn="r" rtl="1">
              <a:buFont typeface="Arial" panose="020B0604020202020204" pitchFamily="34" charset="0"/>
              <a:buChar char="•"/>
            </a:pPr>
            <a:r>
              <a:rPr lang="fa-IR" sz="5400" dirty="0">
                <a:solidFill>
                  <a:srgbClr val="1F1F1F"/>
                </a:solidFill>
                <a:effectLst/>
                <a:latin typeface="Google Sans"/>
              </a:rPr>
              <a:t>با وجود یک پروتکل همگام‌سازی حافظه، هنگامی که </a:t>
            </a:r>
            <a:r>
              <a:rPr lang="en-US" sz="5400" dirty="0">
                <a:solidFill>
                  <a:srgbClr val="1F1F1F"/>
                </a:solidFill>
                <a:effectLst/>
                <a:latin typeface="Google Sans"/>
              </a:rPr>
              <a:t>P1 </a:t>
            </a:r>
            <a:r>
              <a:rPr lang="fa-IR" sz="5400" dirty="0">
                <a:solidFill>
                  <a:srgbClr val="1F1F1F"/>
                </a:solidFill>
                <a:effectLst/>
                <a:latin typeface="Google Sans"/>
              </a:rPr>
              <a:t>مقدار </a:t>
            </a:r>
            <a:r>
              <a:rPr lang="en-US" sz="5400" dirty="0">
                <a:solidFill>
                  <a:srgbClr val="1F1F1F"/>
                </a:solidFill>
                <a:effectLst/>
                <a:latin typeface="Google Sans"/>
              </a:rPr>
              <a:t>M </a:t>
            </a:r>
            <a:r>
              <a:rPr lang="fa-IR" sz="5400" dirty="0">
                <a:solidFill>
                  <a:srgbClr val="1F1F1F"/>
                </a:solidFill>
                <a:effectLst/>
                <a:latin typeface="Google Sans"/>
              </a:rPr>
              <a:t>را در حافظه کش خود تغییر می دهد، این تغییر به حافظه اصلی و حافظه کش </a:t>
            </a:r>
            <a:r>
              <a:rPr lang="en-US" sz="5400" dirty="0">
                <a:solidFill>
                  <a:srgbClr val="1F1F1F"/>
                </a:solidFill>
                <a:effectLst/>
                <a:latin typeface="Google Sans"/>
              </a:rPr>
              <a:t>P2 </a:t>
            </a:r>
            <a:r>
              <a:rPr lang="fa-IR" sz="5400" dirty="0">
                <a:solidFill>
                  <a:srgbClr val="1F1F1F"/>
                </a:solidFill>
                <a:effectLst/>
                <a:latin typeface="Google Sans"/>
              </a:rPr>
              <a:t>منتقل می شود. بنابراین، </a:t>
            </a:r>
            <a:r>
              <a:rPr lang="en-US" sz="5400" dirty="0">
                <a:solidFill>
                  <a:srgbClr val="1F1F1F"/>
                </a:solidFill>
                <a:effectLst/>
                <a:latin typeface="Google Sans"/>
              </a:rPr>
              <a:t>P2 </a:t>
            </a:r>
            <a:r>
              <a:rPr lang="fa-IR" sz="5400" dirty="0">
                <a:solidFill>
                  <a:srgbClr val="1F1F1F"/>
                </a:solidFill>
                <a:effectLst/>
                <a:latin typeface="Google Sans"/>
              </a:rPr>
              <a:t>مقدار به روز شده </a:t>
            </a:r>
            <a:r>
              <a:rPr lang="en-US" sz="5400" dirty="0">
                <a:solidFill>
                  <a:srgbClr val="1F1F1F"/>
                </a:solidFill>
                <a:effectLst/>
                <a:latin typeface="Google Sans"/>
              </a:rPr>
              <a:t>M (20) </a:t>
            </a:r>
            <a:r>
              <a:rPr lang="fa-IR" sz="5400" dirty="0">
                <a:solidFill>
                  <a:srgbClr val="1F1F1F"/>
                </a:solidFill>
                <a:effectLst/>
                <a:latin typeface="Google Sans"/>
              </a:rPr>
              <a:t>را می بیند.</a:t>
            </a:r>
          </a:p>
          <a:p>
            <a:pPr marL="571500" indent="-571500" algn="r" rtl="1">
              <a:buFont typeface="Arial" panose="020B0604020202020204" pitchFamily="34" charset="0"/>
              <a:buChar char="•"/>
            </a:pPr>
            <a:endParaRPr lang="fa-IR" sz="4000" dirty="0">
              <a:solidFill>
                <a:srgbClr val="1F1F1F"/>
              </a:solidFill>
              <a:effectLst/>
              <a:latin typeface="Google Sans"/>
            </a:endParaRPr>
          </a:p>
          <a:p>
            <a:pPr marL="457200" indent="-457200" algn="r" rtl="1">
              <a:buFont typeface="Arial" panose="020B0604020202020204" pitchFamily="34" charset="0"/>
              <a:buChar char="•"/>
            </a:pPr>
            <a:endParaRPr lang="fa-IR" altLang="en-US" sz="2800" dirty="0"/>
          </a:p>
        </p:txBody>
      </p:sp>
    </p:spTree>
    <p:extLst>
      <p:ext uri="{BB962C8B-B14F-4D97-AF65-F5344CB8AC3E}">
        <p14:creationId xmlns:p14="http://schemas.microsoft.com/office/powerpoint/2010/main" val="1947916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11B757C-11F6-4804-BBBA-51D10766365A}"/>
              </a:ext>
            </a:extLst>
          </p:cNvPr>
          <p:cNvSpPr>
            <a:spLocks noGrp="1" noRot="1" noChangeAspect="1" noChangeArrowheads="1" noTextEdit="1"/>
          </p:cNvSpPr>
          <p:nvPr>
            <p:ph type="sldImg"/>
          </p:nvPr>
        </p:nvSpPr>
        <p:spPr>
          <a:xfrm>
            <a:off x="1117600" y="696913"/>
            <a:ext cx="4648200" cy="3486150"/>
          </a:xfrm>
          <a:ln/>
        </p:spPr>
      </p:sp>
      <p:sp>
        <p:nvSpPr>
          <p:cNvPr id="87043" name="Rectangle 3">
            <a:extLst>
              <a:ext uri="{FF2B5EF4-FFF2-40B4-BE49-F238E27FC236}">
                <a16:creationId xmlns:a16="http://schemas.microsoft.com/office/drawing/2014/main" id="{0AC8E09B-CF1C-49E5-863A-C8016F142BE5}"/>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dirty="0">
                <a:solidFill>
                  <a:srgbClr val="1F1F1F"/>
                </a:solidFill>
                <a:effectLst/>
                <a:latin typeface="Google Sans"/>
              </a:rPr>
              <a:t>یکی از اهداف سیستم عامل </a:t>
            </a:r>
            <a:r>
              <a:rPr lang="en-US" b="1" dirty="0">
                <a:solidFill>
                  <a:srgbClr val="1F1F1F"/>
                </a:solidFill>
                <a:effectLst/>
                <a:latin typeface="Google Sans"/>
              </a:rPr>
              <a:t>OS </a:t>
            </a:r>
            <a:r>
              <a:rPr lang="fa-IR" b="1" dirty="0">
                <a:solidFill>
                  <a:srgbClr val="1F1F1F"/>
                </a:solidFill>
                <a:effectLst/>
                <a:latin typeface="Google Sans"/>
              </a:rPr>
              <a:t>پنهان کردن ویژگی های خاص دستگاه های سخت افزاری از کاربر است.</a:t>
            </a:r>
            <a:endParaRPr lang="fa-IR" dirty="0">
              <a:solidFill>
                <a:srgbClr val="1F1F1F"/>
              </a:solidFill>
              <a:effectLst/>
              <a:latin typeface="Google Sans"/>
            </a:endParaRPr>
          </a:p>
          <a:p>
            <a:pPr algn="r" rtl="1"/>
            <a:r>
              <a:rPr lang="fa-IR" b="1" dirty="0">
                <a:solidFill>
                  <a:srgbClr val="1F1F1F"/>
                </a:solidFill>
                <a:effectLst/>
                <a:latin typeface="Google Sans"/>
              </a:rPr>
              <a:t>زیرسیستم ورودی/خروجی (</a:t>
            </a:r>
            <a:r>
              <a:rPr lang="en-US" b="1" dirty="0">
                <a:solidFill>
                  <a:srgbClr val="1F1F1F"/>
                </a:solidFill>
                <a:effectLst/>
                <a:latin typeface="Google Sans"/>
              </a:rPr>
              <a:t>I/O </a:t>
            </a:r>
            <a:r>
              <a:rPr lang="fa-IR" b="1" dirty="0">
                <a:solidFill>
                  <a:srgbClr val="1F1F1F"/>
                </a:solidFill>
                <a:effectLst/>
                <a:latin typeface="Google Sans"/>
              </a:rPr>
              <a:t>مسئول موارد زیر است:</a:t>
            </a:r>
            <a:endParaRPr lang="fa-IR" dirty="0">
              <a:solidFill>
                <a:srgbClr val="1F1F1F"/>
              </a:solidFill>
              <a:effectLst/>
              <a:latin typeface="Google Sans"/>
            </a:endParaRPr>
          </a:p>
          <a:p>
            <a:pPr algn="r" rtl="1">
              <a:buFont typeface="Arial" panose="020B0604020202020204" pitchFamily="34" charset="0"/>
              <a:buChar char="•"/>
            </a:pPr>
            <a:r>
              <a:rPr lang="fa-IR" b="1" dirty="0">
                <a:solidFill>
                  <a:srgbClr val="1F1F1F"/>
                </a:solidFill>
                <a:effectLst/>
                <a:latin typeface="Google Sans"/>
              </a:rPr>
              <a:t>مدیریت حافظه برای </a:t>
            </a:r>
            <a:r>
              <a:rPr lang="en-US" b="1" dirty="0">
                <a:solidFill>
                  <a:srgbClr val="1F1F1F"/>
                </a:solidFill>
                <a:effectLst/>
                <a:latin typeface="Google Sans"/>
              </a:rPr>
              <a:t>I/O:</a:t>
            </a:r>
            <a:r>
              <a:rPr lang="en-US" dirty="0">
                <a:solidFill>
                  <a:srgbClr val="1F1F1F"/>
                </a:solidFill>
                <a:effectLst/>
                <a:latin typeface="Google Sans"/>
              </a:rPr>
              <a:t> </a:t>
            </a:r>
            <a:r>
              <a:rPr lang="fa-IR" dirty="0">
                <a:solidFill>
                  <a:srgbClr val="1F1F1F"/>
                </a:solidFill>
                <a:effectLst/>
                <a:latin typeface="Google Sans"/>
              </a:rPr>
              <a:t>شامل بافرینگ (ذخیره موقت داده ها در حین انتقال)، کش (ذخیره بخشی از داده ها در حافظه سریع‌تر برای افزایش عملکرد) و اسپولینگ (همپوشانی خروجی یک کار با ورودی کارهای دیگر).</a:t>
            </a:r>
          </a:p>
          <a:p>
            <a:pPr algn="r" rtl="1">
              <a:buFont typeface="Arial" panose="020B0604020202020204" pitchFamily="34" charset="0"/>
              <a:buChar char="•"/>
            </a:pPr>
            <a:r>
              <a:rPr lang="fa-IR" b="1" dirty="0">
                <a:solidFill>
                  <a:srgbClr val="1F1F1F"/>
                </a:solidFill>
                <a:effectLst/>
                <a:latin typeface="Google Sans"/>
              </a:rPr>
              <a:t>رابط عمومی درایور دستگاه:</a:t>
            </a:r>
            <a:r>
              <a:rPr lang="fa-IR" dirty="0">
                <a:solidFill>
                  <a:srgbClr val="1F1F1F"/>
                </a:solidFill>
                <a:effectLst/>
                <a:latin typeface="Google Sans"/>
              </a:rPr>
              <a:t> رابط مشترکی که تمام درایورهای دستگاه از آن پیروی می کنند.</a:t>
            </a:r>
          </a:p>
          <a:p>
            <a:pPr algn="r" rtl="1">
              <a:buFont typeface="Arial" panose="020B0604020202020204" pitchFamily="34" charset="0"/>
              <a:buChar char="•"/>
            </a:pPr>
            <a:r>
              <a:rPr lang="fa-IR" b="1" dirty="0">
                <a:solidFill>
                  <a:srgbClr val="1F1F1F"/>
                </a:solidFill>
                <a:effectLst/>
                <a:latin typeface="Google Sans"/>
              </a:rPr>
              <a:t>درایور دستگاه های سخت افزاری خاص:</a:t>
            </a:r>
            <a:r>
              <a:rPr lang="fa-IR" dirty="0">
                <a:solidFill>
                  <a:srgbClr val="1F1F1F"/>
                </a:solidFill>
                <a:effectLst/>
                <a:latin typeface="Google Sans"/>
              </a:rPr>
              <a:t> نرم افزارهای خاصی که نحوه تعامل سیستم عامل با یک دستگاه سخت افزاری خاص را مدیریت می کنند.</a:t>
            </a:r>
          </a:p>
          <a:p>
            <a:pPr algn="l" rtl="0">
              <a:buFont typeface="Arial" panose="020B0604020202020204" pitchFamily="34" charset="0"/>
              <a:buChar char="•"/>
            </a:pPr>
            <a:r>
              <a:rPr lang="en-US" dirty="0">
                <a:solidFill>
                  <a:srgbClr val="1F1F1F"/>
                </a:solidFill>
                <a:effectLst/>
                <a:latin typeface="Google Sans"/>
              </a:rPr>
              <a:t>How spooling works:</a:t>
            </a:r>
            <a:endParaRPr lang="fa-IR" dirty="0">
              <a:solidFill>
                <a:srgbClr val="1F1F1F"/>
              </a:solidFill>
              <a:effectLst/>
              <a:latin typeface="Google Sans"/>
            </a:endParaRPr>
          </a:p>
          <a:p>
            <a:pPr algn="l">
              <a:buFont typeface="Arial" panose="020B0604020202020204" pitchFamily="34" charset="0"/>
              <a:buChar char="•"/>
            </a:pPr>
            <a:r>
              <a:rPr lang="en-US" b="0" i="0" dirty="0">
                <a:solidFill>
                  <a:srgbClr val="111111"/>
                </a:solidFill>
                <a:effectLst/>
                <a:latin typeface="-apple-system"/>
              </a:rPr>
              <a:t>Imagine a scenario where a </a:t>
            </a:r>
            <a:r>
              <a:rPr lang="en-US" b="1" i="0" dirty="0">
                <a:solidFill>
                  <a:srgbClr val="111111"/>
                </a:solidFill>
                <a:effectLst/>
                <a:latin typeface="-apple-system"/>
              </a:rPr>
              <a:t>faster device</a:t>
            </a:r>
            <a:r>
              <a:rPr lang="en-US" b="0" i="0" dirty="0">
                <a:solidFill>
                  <a:srgbClr val="111111"/>
                </a:solidFill>
                <a:effectLst/>
                <a:latin typeface="-apple-system"/>
              </a:rPr>
              <a:t> (such as the CPU) needs to send data to a </a:t>
            </a:r>
            <a:r>
              <a:rPr lang="en-US" b="1" i="0" dirty="0">
                <a:solidFill>
                  <a:srgbClr val="111111"/>
                </a:solidFill>
                <a:effectLst/>
                <a:latin typeface="-apple-system"/>
              </a:rPr>
              <a:t>slower device</a:t>
            </a:r>
            <a:r>
              <a:rPr lang="en-US" b="0" i="0" dirty="0">
                <a:solidFill>
                  <a:srgbClr val="111111"/>
                </a:solidFill>
                <a:effectLst/>
                <a:latin typeface="-apple-system"/>
              </a:rPr>
              <a:t> (like a printer) for some operation.</a:t>
            </a:r>
          </a:p>
          <a:p>
            <a:pPr algn="l">
              <a:buFont typeface="Arial" panose="020B0604020202020204" pitchFamily="34" charset="0"/>
              <a:buChar char="•"/>
            </a:pPr>
            <a:r>
              <a:rPr lang="en-US" b="0" i="0" dirty="0">
                <a:solidFill>
                  <a:srgbClr val="111111"/>
                </a:solidFill>
                <a:effectLst/>
                <a:latin typeface="-apple-system"/>
              </a:rPr>
              <a:t>Instead of waiting for the slower device to process the data immediately, spooling creates a </a:t>
            </a:r>
            <a:r>
              <a:rPr lang="en-US" b="1" i="0" dirty="0">
                <a:solidFill>
                  <a:srgbClr val="111111"/>
                </a:solidFill>
                <a:effectLst/>
                <a:latin typeface="-apple-system"/>
              </a:rPr>
              <a:t>buffer</a:t>
            </a:r>
            <a:r>
              <a:rPr lang="en-US" b="0" i="0" dirty="0">
                <a:solidFill>
                  <a:srgbClr val="111111"/>
                </a:solidFill>
                <a:effectLst/>
                <a:latin typeface="-apple-system"/>
              </a:rPr>
              <a:t> called </a:t>
            </a:r>
            <a:r>
              <a:rPr lang="en-US" b="1" i="0" dirty="0">
                <a:solidFill>
                  <a:srgbClr val="111111"/>
                </a:solidFill>
                <a:effectLst/>
                <a:latin typeface="-apple-system"/>
              </a:rPr>
              <a:t>SPOOL</a:t>
            </a:r>
            <a:r>
              <a:rPr lang="en-US" b="0" i="0" dirty="0">
                <a:solidFill>
                  <a:srgbClr val="111111"/>
                </a:solidFill>
                <a:effectLst/>
                <a:latin typeface="-apple-system"/>
              </a:rPr>
              <a:t>.</a:t>
            </a:r>
          </a:p>
          <a:p>
            <a:pPr algn="l">
              <a:buFont typeface="Arial" panose="020B0604020202020204" pitchFamily="34" charset="0"/>
              <a:buChar char="•"/>
            </a:pPr>
            <a:r>
              <a:rPr lang="en-US" b="0" i="0" dirty="0">
                <a:solidFill>
                  <a:srgbClr val="111111"/>
                </a:solidFill>
                <a:effectLst/>
                <a:latin typeface="-apple-system"/>
              </a:rPr>
              <a:t>This SPOOL holds off jobs and data until the slower device is ready to use and execute the job or operate on the data.</a:t>
            </a:r>
          </a:p>
          <a:p>
            <a:pPr algn="l">
              <a:buFont typeface="Arial" panose="020B0604020202020204" pitchFamily="34" charset="0"/>
              <a:buChar char="•"/>
            </a:pPr>
            <a:r>
              <a:rPr lang="en-US" b="0" i="0" dirty="0">
                <a:solidFill>
                  <a:srgbClr val="111111"/>
                </a:solidFill>
                <a:effectLst/>
                <a:latin typeface="-apple-system"/>
              </a:rPr>
              <a:t>The faster device uses any </a:t>
            </a:r>
            <a:r>
              <a:rPr lang="en-US" b="1" i="0" dirty="0">
                <a:solidFill>
                  <a:srgbClr val="111111"/>
                </a:solidFill>
                <a:effectLst/>
                <a:latin typeface="-apple-system"/>
              </a:rPr>
              <a:t>additional auxiliary memory</a:t>
            </a:r>
            <a:r>
              <a:rPr lang="en-US" b="0" i="0" dirty="0">
                <a:solidFill>
                  <a:srgbClr val="111111"/>
                </a:solidFill>
                <a:effectLst/>
                <a:latin typeface="-apple-system"/>
              </a:rPr>
              <a:t> (such as secondary storage) as the SPOOL buffer.</a:t>
            </a:r>
          </a:p>
          <a:p>
            <a:pPr algn="l">
              <a:buFont typeface="Arial" panose="020B0604020202020204" pitchFamily="34" charset="0"/>
              <a:buChar char="•"/>
            </a:pPr>
            <a:r>
              <a:rPr lang="en-US" b="0" i="0" dirty="0">
                <a:solidFill>
                  <a:srgbClr val="111111"/>
                </a:solidFill>
                <a:effectLst/>
                <a:latin typeface="-apple-system"/>
              </a:rPr>
              <a:t>When the slower device is ready, the input data stored in the SPOOL is loaded into main memory for the required operations.</a:t>
            </a:r>
          </a:p>
          <a:p>
            <a:pPr algn="l">
              <a:buFont typeface="Arial" panose="020B0604020202020204" pitchFamily="34" charset="0"/>
              <a:buChar char="•"/>
            </a:pPr>
            <a:r>
              <a:rPr lang="en-US" b="0" i="0" dirty="0">
                <a:solidFill>
                  <a:srgbClr val="111111"/>
                </a:solidFill>
                <a:effectLst/>
                <a:latin typeface="-apple-system"/>
              </a:rPr>
              <a:t>Multiple </a:t>
            </a:r>
            <a:r>
              <a:rPr lang="en-US" b="1" i="0" dirty="0">
                <a:solidFill>
                  <a:srgbClr val="111111"/>
                </a:solidFill>
                <a:effectLst/>
                <a:latin typeface="-apple-system"/>
              </a:rPr>
              <a:t>input devices can connect to a single device</a:t>
            </a:r>
            <a:r>
              <a:rPr lang="en-US" b="0" i="0" dirty="0">
                <a:solidFill>
                  <a:srgbClr val="111111"/>
                </a:solidFill>
                <a:effectLst/>
                <a:latin typeface="-apple-system"/>
              </a:rPr>
              <a:t>, and each input device </a:t>
            </a:r>
            <a:r>
              <a:rPr lang="en-US" b="1" i="0" dirty="0">
                <a:solidFill>
                  <a:srgbClr val="111111"/>
                </a:solidFill>
                <a:effectLst/>
                <a:latin typeface="-apple-system"/>
              </a:rPr>
              <a:t>may store its data in </a:t>
            </a:r>
            <a:r>
              <a:rPr lang="en-US" b="0" i="0" dirty="0">
                <a:solidFill>
                  <a:srgbClr val="111111"/>
                </a:solidFill>
                <a:effectLst/>
                <a:latin typeface="-apple-system"/>
              </a:rPr>
              <a:t>the SPOOL.</a:t>
            </a:r>
          </a:p>
          <a:p>
            <a:pPr algn="l">
              <a:buFont typeface="Arial" panose="020B0604020202020204" pitchFamily="34" charset="0"/>
              <a:buChar char="•"/>
            </a:pPr>
            <a:r>
              <a:rPr lang="en-US" b="0" i="0" dirty="0">
                <a:solidFill>
                  <a:srgbClr val="111111"/>
                </a:solidFill>
                <a:effectLst/>
                <a:latin typeface="-apple-system"/>
                <a:hlinkClick r:id="rId3"/>
              </a:rPr>
              <a:t>This prevents the CPU from becoming idle, ensuring continuous processing</a:t>
            </a:r>
            <a:endParaRPr lang="en-US" b="0" i="0" dirty="0">
              <a:solidFill>
                <a:srgbClr val="111111"/>
              </a:solidFill>
              <a:effectLst/>
              <a:latin typeface="-apple-system"/>
            </a:endParaRPr>
          </a:p>
          <a:p>
            <a:pPr algn="r" rtl="1">
              <a:buFont typeface="Arial" panose="020B0604020202020204" pitchFamily="34" charset="0"/>
              <a:buChar char="•"/>
            </a:pPr>
            <a:endParaRPr lang="fa-IR" dirty="0">
              <a:solidFill>
                <a:srgbClr val="1F1F1F"/>
              </a:solidFill>
              <a:effectLst/>
              <a:latin typeface="Google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7F05CA5-3915-46C5-B3F7-080E3C487494}"/>
              </a:ext>
            </a:extLst>
          </p:cNvPr>
          <p:cNvSpPr>
            <a:spLocks noGrp="1" noRot="1" noChangeAspect="1" noChangeArrowheads="1" noTextEdit="1"/>
          </p:cNvSpPr>
          <p:nvPr>
            <p:ph type="sldImg"/>
          </p:nvPr>
        </p:nvSpPr>
        <p:spPr>
          <a:xfrm>
            <a:off x="1117600" y="696913"/>
            <a:ext cx="4648200" cy="3486150"/>
          </a:xfrm>
          <a:ln/>
        </p:spPr>
      </p:sp>
      <p:sp>
        <p:nvSpPr>
          <p:cNvPr id="89091" name="Rectangle 3">
            <a:extLst>
              <a:ext uri="{FF2B5EF4-FFF2-40B4-BE49-F238E27FC236}">
                <a16:creationId xmlns:a16="http://schemas.microsoft.com/office/drawing/2014/main" id="{2F62E373-C1E7-4913-829D-D4F7CEE6581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dirty="0">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7F05CA5-3915-46C5-B3F7-080E3C487494}"/>
              </a:ext>
            </a:extLst>
          </p:cNvPr>
          <p:cNvSpPr>
            <a:spLocks noGrp="1" noRot="1" noChangeAspect="1" noChangeArrowheads="1" noTextEdit="1"/>
          </p:cNvSpPr>
          <p:nvPr>
            <p:ph type="sldImg"/>
          </p:nvPr>
        </p:nvSpPr>
        <p:spPr>
          <a:xfrm>
            <a:off x="1117600" y="696913"/>
            <a:ext cx="4648200" cy="3486150"/>
          </a:xfrm>
          <a:ln/>
        </p:spPr>
      </p:sp>
      <p:sp>
        <p:nvSpPr>
          <p:cNvPr id="89091" name="Rectangle 3">
            <a:extLst>
              <a:ext uri="{FF2B5EF4-FFF2-40B4-BE49-F238E27FC236}">
                <a16:creationId xmlns:a16="http://schemas.microsoft.com/office/drawing/2014/main" id="{2F62E373-C1E7-4913-829D-D4F7CEE6581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altLang="en-US" dirty="0">
                <a:latin typeface="Times New Roman" panose="02020603050405020304" pitchFamily="18" charset="0"/>
              </a:rPr>
              <a:t>افزایش امتیاز به کاربر اجازه می دهد تا به شناسه موثر با حقوق بیشتر تغییر کند</a:t>
            </a:r>
            <a:endParaRPr lang="en-US" altLang="en-US" dirty="0">
              <a:latin typeface="Times New Roman" panose="02020603050405020304" pitchFamily="18" charset="0"/>
            </a:endParaRPr>
          </a:p>
          <a:p>
            <a:pPr marL="171450" indent="-171450" algn="r" rtl="1">
              <a:buFont typeface="Arial" panose="020B0604020202020204" pitchFamily="34" charset="0"/>
              <a:buChar char="•"/>
            </a:pPr>
            <a:r>
              <a:rPr lang="fa-IR" b="1" dirty="0">
                <a:solidFill>
                  <a:srgbClr val="1F1F1F"/>
                </a:solidFill>
                <a:effectLst/>
                <a:latin typeface="Google Sans"/>
              </a:rPr>
              <a:t>سیستم‌ها به طور کلی ابتدا بین کاربران تمایز قائل می‌شوند تا تعیین کنند چه کسی به چه چیزی دسترسی دارد.</a:t>
            </a:r>
            <a:endParaRPr lang="fa-IR" dirty="0">
              <a:solidFill>
                <a:srgbClr val="1F1F1F"/>
              </a:solidFill>
              <a:effectLst/>
              <a:latin typeface="Google Sans"/>
            </a:endParaRPr>
          </a:p>
          <a:p>
            <a:pPr marL="171450" indent="-171450" algn="r" rtl="1">
              <a:buFont typeface="Arial" panose="020B0604020202020204" pitchFamily="34" charset="0"/>
              <a:buChar char="•"/>
            </a:pPr>
            <a:r>
              <a:rPr lang="fa-IR" b="1" dirty="0">
                <a:solidFill>
                  <a:srgbClr val="1F1F1F"/>
                </a:solidFill>
                <a:effectLst/>
                <a:latin typeface="Google Sans"/>
              </a:rPr>
              <a:t>شناسه‌های کاربری (شناسه کاربری، شناسه‌های امنیتی) شامل نام و شماره مرتبط، برای هر کاربر یک مورد است.</a:t>
            </a:r>
            <a:endParaRPr lang="fa-IR" dirty="0">
              <a:solidFill>
                <a:srgbClr val="1F1F1F"/>
              </a:solidFill>
              <a:effectLst/>
              <a:latin typeface="Google Sans"/>
            </a:endParaRPr>
          </a:p>
          <a:p>
            <a:pPr marL="171450" indent="-171450" algn="r" rtl="1">
              <a:buFont typeface="Arial" panose="020B0604020202020204" pitchFamily="34" charset="0"/>
              <a:buChar char="•"/>
            </a:pPr>
            <a:r>
              <a:rPr lang="fa-IR" b="1" dirty="0">
                <a:solidFill>
                  <a:srgbClr val="1F1F1F"/>
                </a:solidFill>
                <a:effectLst/>
                <a:latin typeface="Google Sans"/>
              </a:rPr>
              <a:t>سپس شناسه کاربری با تمام فایل‌ها و فرآیندهای آن کاربر مرتبط می‌شود تا کنترل دسترسی تعیین شود.</a:t>
            </a:r>
            <a:endParaRPr lang="fa-IR" dirty="0">
              <a:solidFill>
                <a:srgbClr val="1F1F1F"/>
              </a:solidFill>
              <a:effectLst/>
              <a:latin typeface="Google Sans"/>
            </a:endParaRPr>
          </a:p>
          <a:p>
            <a:pPr marL="171450" indent="-171450" algn="r" rtl="1">
              <a:buFont typeface="Arial" panose="020B0604020202020204" pitchFamily="34" charset="0"/>
              <a:buChar char="•"/>
            </a:pPr>
            <a:r>
              <a:rPr lang="fa-IR" b="1" dirty="0">
                <a:solidFill>
                  <a:srgbClr val="1F1F1F"/>
                </a:solidFill>
                <a:effectLst/>
                <a:latin typeface="Google Sans"/>
              </a:rPr>
              <a:t>شناسه گروه (شناسه گروه) به تعریف مجموعه ای از کاربران و مدیریت کنترل ها اجازه می دهد، سپس با هر فرآیند و فایل نیز مرتبط می شود.</a:t>
            </a:r>
            <a:endParaRPr lang="fa-IR" dirty="0">
              <a:solidFill>
                <a:srgbClr val="1F1F1F"/>
              </a:solidFill>
              <a:effectLst/>
              <a:latin typeface="Google Sans"/>
            </a:endParaRPr>
          </a:p>
          <a:p>
            <a:pPr marL="171450" indent="-171450" algn="r" rtl="1">
              <a:buFont typeface="Arial" panose="020B0604020202020204" pitchFamily="34" charset="0"/>
              <a:buChar char="•"/>
            </a:pPr>
            <a:r>
              <a:rPr lang="fa-IR" b="1" dirty="0">
                <a:solidFill>
                  <a:srgbClr val="1F1F1F"/>
                </a:solidFill>
                <a:effectLst/>
                <a:latin typeface="Google Sans"/>
              </a:rPr>
              <a:t>تصاعد امتیاز (</a:t>
            </a:r>
            <a:r>
              <a:rPr lang="en-US" b="1" dirty="0">
                <a:solidFill>
                  <a:srgbClr val="1F1F1F"/>
                </a:solidFill>
                <a:effectLst/>
                <a:latin typeface="Google Sans"/>
              </a:rPr>
              <a:t>Privilege escalation) </a:t>
            </a:r>
            <a:r>
              <a:rPr lang="fa-IR" b="1" dirty="0">
                <a:solidFill>
                  <a:srgbClr val="1F1F1F"/>
                </a:solidFill>
                <a:effectLst/>
                <a:latin typeface="Google Sans"/>
              </a:rPr>
              <a:t>به کاربر اجازه می دهد تا به شناسه موثر با حقوق بیشتر تغییر کند.</a:t>
            </a:r>
            <a:endParaRPr lang="fa-IR" dirty="0">
              <a:solidFill>
                <a:srgbClr val="1F1F1F"/>
              </a:solidFill>
              <a:effectLst/>
              <a:latin typeface="Google Sans"/>
            </a:endParaRPr>
          </a:p>
          <a:p>
            <a:pPr marL="171450" indent="-171450" algn="r" rtl="1">
              <a:buFont typeface="Arial" panose="020B0604020202020204" pitchFamily="34" charset="0"/>
              <a:buChar cha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2174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7895844-83A0-40AD-968D-C883F4ECFF45}"/>
              </a:ext>
            </a:extLst>
          </p:cNvPr>
          <p:cNvSpPr>
            <a:spLocks noGrp="1" noRot="1" noChangeAspect="1" noChangeArrowheads="1" noTextEdit="1"/>
          </p:cNvSpPr>
          <p:nvPr>
            <p:ph type="sldImg"/>
          </p:nvPr>
        </p:nvSpPr>
        <p:spPr>
          <a:xfrm>
            <a:off x="1117600" y="696913"/>
            <a:ext cx="4648200" cy="3486150"/>
          </a:xfrm>
          <a:ln/>
        </p:spPr>
      </p:sp>
      <p:sp>
        <p:nvSpPr>
          <p:cNvPr id="67587" name="Rectangle 3">
            <a:extLst>
              <a:ext uri="{FF2B5EF4-FFF2-40B4-BE49-F238E27FC236}">
                <a16:creationId xmlns:a16="http://schemas.microsoft.com/office/drawing/2014/main" id="{95FDC8B5-71BB-44D8-8202-10BD57DC228C}"/>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998D125-052E-430C-A5E5-045AF42622E7}"/>
              </a:ext>
            </a:extLst>
          </p:cNvPr>
          <p:cNvSpPr>
            <a:spLocks noGrp="1" noRot="1" noChangeAspect="1" noChangeArrowheads="1" noTextEdit="1"/>
          </p:cNvSpPr>
          <p:nvPr>
            <p:ph type="sldImg"/>
          </p:nvPr>
        </p:nvSpPr>
        <p:spPr>
          <a:xfrm>
            <a:off x="1117600" y="696913"/>
            <a:ext cx="4648200" cy="3486150"/>
          </a:xfrm>
          <a:ln/>
        </p:spPr>
      </p:sp>
      <p:sp>
        <p:nvSpPr>
          <p:cNvPr id="91139" name="Rectangle 3">
            <a:extLst>
              <a:ext uri="{FF2B5EF4-FFF2-40B4-BE49-F238E27FC236}">
                <a16:creationId xmlns:a16="http://schemas.microsoft.com/office/drawing/2014/main" id="{854BE39E-4EE8-44E7-927E-467747CCDC4D}"/>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dirty="0">
                <a:solidFill>
                  <a:srgbClr val="1F1F1F"/>
                </a:solidFill>
                <a:effectLst/>
                <a:latin typeface="Google Sans"/>
              </a:rPr>
              <a:t>شبیه‌سازی (</a:t>
            </a:r>
            <a:r>
              <a:rPr lang="en-US" b="1" dirty="0">
                <a:solidFill>
                  <a:srgbClr val="1F1F1F"/>
                </a:solidFill>
                <a:effectLst/>
                <a:latin typeface="Google Sans"/>
              </a:rPr>
              <a:t>Emulation):</a:t>
            </a:r>
            <a:r>
              <a:rPr lang="en-US" dirty="0">
                <a:solidFill>
                  <a:srgbClr val="1F1F1F"/>
                </a:solidFill>
                <a:effectLst/>
                <a:latin typeface="Google Sans"/>
              </a:rPr>
              <a:t> </a:t>
            </a:r>
            <a:r>
              <a:rPr lang="fa-IR" dirty="0">
                <a:solidFill>
                  <a:srgbClr val="1F1F1F"/>
                </a:solidFill>
                <a:effectLst/>
                <a:latin typeface="Google Sans"/>
              </a:rPr>
              <a:t>به عنوان مثال، اگر برنامه‌ای دارید که برای پردازنده‌های </a:t>
            </a:r>
            <a:r>
              <a:rPr lang="en-US" dirty="0">
                <a:solidFill>
                  <a:srgbClr val="1F1F1F"/>
                </a:solidFill>
                <a:effectLst/>
                <a:latin typeface="Google Sans"/>
              </a:rPr>
              <a:t>PowerPC </a:t>
            </a:r>
            <a:r>
              <a:rPr lang="fa-IR" dirty="0">
                <a:solidFill>
                  <a:srgbClr val="1F1F1F"/>
                </a:solidFill>
                <a:effectLst/>
                <a:latin typeface="Google Sans"/>
              </a:rPr>
              <a:t>نوشته شده باشد و بخواهید آن را روی یک پردازنده‌ </a:t>
            </a:r>
            <a:r>
              <a:rPr lang="en-US" dirty="0">
                <a:solidFill>
                  <a:srgbClr val="1F1F1F"/>
                </a:solidFill>
                <a:effectLst/>
                <a:latin typeface="Google Sans"/>
              </a:rPr>
              <a:t>Intel x86 </a:t>
            </a:r>
            <a:r>
              <a:rPr lang="fa-IR" dirty="0">
                <a:solidFill>
                  <a:srgbClr val="1F1F1F"/>
                </a:solidFill>
                <a:effectLst/>
                <a:latin typeface="Google Sans"/>
              </a:rPr>
              <a:t>اجرا کنید، از یک شبیه‌ساز استفاده می‌کنید. شبیه‌ساز سخت‌افزار اصلی (در این مورد، </a:t>
            </a:r>
            <a:r>
              <a:rPr lang="en-US" dirty="0">
                <a:solidFill>
                  <a:srgbClr val="1F1F1F"/>
                </a:solidFill>
                <a:effectLst/>
                <a:latin typeface="Google Sans"/>
              </a:rPr>
              <a:t>PowerPC) </a:t>
            </a:r>
            <a:r>
              <a:rPr lang="fa-IR" dirty="0">
                <a:solidFill>
                  <a:srgbClr val="1F1F1F"/>
                </a:solidFill>
                <a:effectLst/>
                <a:latin typeface="Google Sans"/>
              </a:rPr>
              <a:t>را روی سخت‌افزار مقصد (</a:t>
            </a:r>
            <a:r>
              <a:rPr lang="en-US" dirty="0">
                <a:solidFill>
                  <a:srgbClr val="1F1F1F"/>
                </a:solidFill>
                <a:effectLst/>
                <a:latin typeface="Google Sans"/>
              </a:rPr>
              <a:t>Intel x86) </a:t>
            </a:r>
            <a:r>
              <a:rPr lang="fa-IR" dirty="0">
                <a:solidFill>
                  <a:srgbClr val="1F1F1F"/>
                </a:solidFill>
                <a:effectLst/>
                <a:latin typeface="Google Sans"/>
              </a:rPr>
              <a:t>شبیه‌سازی می‌کند. با این حال</a:t>
            </a:r>
            <a:r>
              <a:rPr lang="fa-IR" b="1" dirty="0">
                <a:solidFill>
                  <a:srgbClr val="1F1F1F"/>
                </a:solidFill>
                <a:effectLst/>
                <a:latin typeface="Google Sans"/>
              </a:rPr>
              <a:t>، از آنجایی که شامل شبیه‌سازی کل سخت‌افزار می‌شود، به طور کلی کندترین روش است. هزینه بیشتری نسبت به مجازی سازی دارد. </a:t>
            </a:r>
          </a:p>
          <a:p>
            <a:pPr algn="r" rtl="1"/>
            <a:r>
              <a:rPr lang="fa-IR" b="1" dirty="0">
                <a:solidFill>
                  <a:srgbClr val="1F1F1F"/>
                </a:solidFill>
                <a:effectLst/>
                <a:latin typeface="Google Sans"/>
              </a:rPr>
              <a:t>ترجمان (</a:t>
            </a:r>
            <a:r>
              <a:rPr lang="en-US" b="1" dirty="0">
                <a:solidFill>
                  <a:srgbClr val="1F1F1F"/>
                </a:solidFill>
                <a:effectLst/>
                <a:latin typeface="Google Sans"/>
              </a:rPr>
              <a:t>Interpretation):</a:t>
            </a:r>
            <a:r>
              <a:rPr lang="en-US" dirty="0">
                <a:solidFill>
                  <a:srgbClr val="1F1F1F"/>
                </a:solidFill>
                <a:effectLst/>
                <a:latin typeface="Google Sans"/>
              </a:rPr>
              <a:t> </a:t>
            </a:r>
            <a:r>
              <a:rPr lang="fa-IR" dirty="0">
                <a:solidFill>
                  <a:srgbClr val="1F1F1F"/>
                </a:solidFill>
                <a:effectLst/>
                <a:latin typeface="Google Sans"/>
              </a:rPr>
              <a:t>این روش زمانی استفاده می‌شود </a:t>
            </a:r>
            <a:r>
              <a:rPr lang="fa-IR" b="1" dirty="0">
                <a:solidFill>
                  <a:srgbClr val="1F1F1F"/>
                </a:solidFill>
                <a:effectLst/>
                <a:latin typeface="Google Sans"/>
              </a:rPr>
              <a:t>که یک زبان کامپیوتری به کد بومی کامپایل نشده باشد. یک مفسر دستورالعمل‌های سطح بالا را به یک فرم میانی ترجمه می‌کند و سپس آن را اجرا می‌نماید. </a:t>
            </a:r>
            <a:r>
              <a:rPr lang="fa-IR" dirty="0">
                <a:solidFill>
                  <a:srgbClr val="1F1F1F"/>
                </a:solidFill>
                <a:effectLst/>
                <a:latin typeface="Google Sans"/>
              </a:rPr>
              <a:t>برخلاف یک کامپایلر که کل برنامه را قبل از اجرا ترجمه می‌کند، یک مفسر، برنامه را در حین اجرا ترجمه می‌کند که می‌تواند کندتر باشد اما انعطاف‌پذیری بیشتری را ارائه می‌دهد.</a:t>
            </a:r>
            <a:endParaRPr lang="en-US" dirty="0">
              <a:solidFill>
                <a:srgbClr val="1F1F1F"/>
              </a:solidFill>
              <a:effectLst/>
              <a:latin typeface="Google Sans"/>
            </a:endParaRPr>
          </a:p>
          <a:p>
            <a:pPr algn="r"/>
            <a:r>
              <a:rPr lang="en-US" dirty="0">
                <a:solidFill>
                  <a:srgbClr val="1F1F1F"/>
                </a:solidFill>
                <a:effectLst/>
                <a:latin typeface="Google Sans"/>
              </a:rPr>
              <a:t>	-</a:t>
            </a:r>
            <a:r>
              <a:rPr lang="fa-IR" b="1" i="0" dirty="0">
                <a:solidFill>
                  <a:srgbClr val="1F1F1F"/>
                </a:solidFill>
                <a:effectLst/>
                <a:latin typeface="Google Sans"/>
              </a:rPr>
              <a:t>فرض کنید یک برنامه پایتون نوشته‌اید که می‌خواهید آن را اجرا کنید، اما پایتون روی سیستم شما نصب نیست.</a:t>
            </a:r>
            <a:r>
              <a:rPr lang="fa-IR" b="0" i="0" dirty="0">
                <a:solidFill>
                  <a:srgbClr val="1F1F1F"/>
                </a:solidFill>
                <a:effectLst/>
                <a:latin typeface="Google Sans"/>
              </a:rPr>
              <a:t> در این حالت، یک </a:t>
            </a:r>
            <a:r>
              <a:rPr lang="fa-IR" b="1" i="0" dirty="0">
                <a:solidFill>
                  <a:srgbClr val="1F1F1F"/>
                </a:solidFill>
                <a:effectLst/>
                <a:latin typeface="Google Sans"/>
              </a:rPr>
              <a:t>مفسر پایتون</a:t>
            </a:r>
            <a:r>
              <a:rPr lang="fa-IR" b="0" i="0" dirty="0">
                <a:solidFill>
                  <a:srgbClr val="1F1F1F"/>
                </a:solidFill>
                <a:effectLst/>
                <a:latin typeface="Google Sans"/>
              </a:rPr>
              <a:t> دانلود می‌کنید که کد پایتون شما را خط به خط می‌خواند، آن را به کد ماشین قابل فهم برای پردازنده شما ترجمه می‌کند، و سپس آن را اجرا می‌کند.</a:t>
            </a:r>
          </a:p>
          <a:p>
            <a:pPr algn="r"/>
            <a:r>
              <a:rPr lang="fa-IR" b="1" i="0" dirty="0">
                <a:solidFill>
                  <a:srgbClr val="1F1F1F"/>
                </a:solidFill>
                <a:effectLst/>
                <a:latin typeface="Google Sans"/>
              </a:rPr>
              <a:t>مفسر پایتون</a:t>
            </a:r>
            <a:r>
              <a:rPr lang="fa-IR" b="0" i="0" dirty="0">
                <a:solidFill>
                  <a:srgbClr val="1F1F1F"/>
                </a:solidFill>
                <a:effectLst/>
                <a:latin typeface="Google Sans"/>
              </a:rPr>
              <a:t> کل برنامه شما را قبل از اجرا ترجمه نمی‌کند، بلکه هر خط را در حین اجرا ترجمه و اجرا می‌کند. این موضوع باعث می‌شود که برنامه‌های پایتون نسبت به برنامه‌های کامپایل‌شده کمی کندتر اجرا شوند، اما در عوض انعطاف‌پذیری بیشتری را ارائه می‌دهد. به عنوان مثال، می‌توانید کد را در حین اجرا تغییر دهید و مفسر بلافاصله تغییرات را اعمال می‌کند.</a:t>
            </a:r>
          </a:p>
          <a:p>
            <a:pPr algn="r" rtl="1"/>
            <a:endParaRPr lang="fa-IR" dirty="0">
              <a:solidFill>
                <a:srgbClr val="1F1F1F"/>
              </a:solidFill>
              <a:effectLst/>
              <a:latin typeface="Google Sans"/>
            </a:endParaRPr>
          </a:p>
          <a:p>
            <a:pPr algn="r" rtl="1"/>
            <a:r>
              <a:rPr lang="fa-IR" b="1" dirty="0">
                <a:solidFill>
                  <a:srgbClr val="1F1F1F"/>
                </a:solidFill>
                <a:effectLst/>
                <a:latin typeface="Google Sans"/>
              </a:rPr>
              <a:t>مجازی‌سازی (</a:t>
            </a:r>
            <a:r>
              <a:rPr lang="en-US" b="1" dirty="0">
                <a:solidFill>
                  <a:srgbClr val="1F1F1F"/>
                </a:solidFill>
                <a:effectLst/>
                <a:latin typeface="Google Sans"/>
              </a:rPr>
              <a:t>Virtualization):</a:t>
            </a:r>
            <a:r>
              <a:rPr lang="en-US" dirty="0">
                <a:solidFill>
                  <a:srgbClr val="1F1F1F"/>
                </a:solidFill>
                <a:effectLst/>
                <a:latin typeface="Google Sans"/>
              </a:rPr>
              <a:t> </a:t>
            </a:r>
            <a:r>
              <a:rPr lang="fa-IR" dirty="0">
                <a:solidFill>
                  <a:srgbClr val="1F1F1F"/>
                </a:solidFill>
                <a:effectLst/>
                <a:latin typeface="Google Sans"/>
              </a:rPr>
              <a:t>این فناوری به شما امکان می‌دهد تا چندین سیستم عامل را روی همان سخت‌افزار فیزیکی اجرا کنید. در این حالت، سیستم‌عامل به‌طور بومی برای </a:t>
            </a:r>
            <a:r>
              <a:rPr lang="en-US" dirty="0">
                <a:solidFill>
                  <a:srgbClr val="1F1F1F"/>
                </a:solidFill>
                <a:effectLst/>
                <a:latin typeface="Google Sans"/>
              </a:rPr>
              <a:t>CPU </a:t>
            </a:r>
            <a:r>
              <a:rPr lang="fa-IR" dirty="0">
                <a:solidFill>
                  <a:srgbClr val="1F1F1F"/>
                </a:solidFill>
                <a:effectLst/>
                <a:latin typeface="Google Sans"/>
              </a:rPr>
              <a:t>کامپایل شده است و سیستم‌عامل‌های مهمان دیگری را اجرا می‌کند که آن‌ها نیز به‌طور بومی کامپایل شده‌اند. به عنوان مثال، فرض کنید نرم‌افزار </a:t>
            </a:r>
            <a:r>
              <a:rPr lang="en-US" dirty="0">
                <a:solidFill>
                  <a:srgbClr val="1F1F1F"/>
                </a:solidFill>
                <a:effectLst/>
                <a:latin typeface="Google Sans"/>
              </a:rPr>
              <a:t>VMware </a:t>
            </a:r>
            <a:r>
              <a:rPr lang="fa-IR" dirty="0">
                <a:solidFill>
                  <a:srgbClr val="1F1F1F"/>
                </a:solidFill>
                <a:effectLst/>
                <a:latin typeface="Google Sans"/>
              </a:rPr>
              <a:t>در حال اجرای سیستم‌عامل مهمان ویندوز </a:t>
            </a:r>
            <a:r>
              <a:rPr lang="en-US" dirty="0">
                <a:solidFill>
                  <a:srgbClr val="1F1F1F"/>
                </a:solidFill>
                <a:effectLst/>
                <a:latin typeface="Google Sans"/>
              </a:rPr>
              <a:t>XP </a:t>
            </a:r>
            <a:r>
              <a:rPr lang="fa-IR" dirty="0">
                <a:solidFill>
                  <a:srgbClr val="1F1F1F"/>
                </a:solidFill>
                <a:effectLst/>
                <a:latin typeface="Google Sans"/>
              </a:rPr>
              <a:t>است. هر سیستم‌عامل مهمان در حال اجرای برنامه‌های کاربردی خود، همگی روی یک سیستم‌عامل میزبان ویندوز </a:t>
            </a:r>
            <a:r>
              <a:rPr lang="en-US" dirty="0">
                <a:solidFill>
                  <a:srgbClr val="1F1F1F"/>
                </a:solidFill>
                <a:effectLst/>
                <a:latin typeface="Google Sans"/>
              </a:rPr>
              <a:t>XP </a:t>
            </a:r>
            <a:r>
              <a:rPr lang="fa-IR" dirty="0">
                <a:solidFill>
                  <a:srgbClr val="1F1F1F"/>
                </a:solidFill>
                <a:effectLst/>
                <a:latin typeface="Google Sans"/>
              </a:rPr>
              <a:t>به‌صورت بومی اجرا می‌شوند.</a:t>
            </a:r>
          </a:p>
          <a:p>
            <a:pPr algn="r" rtl="1"/>
            <a:r>
              <a:rPr lang="fa-IR" b="1" dirty="0">
                <a:solidFill>
                  <a:srgbClr val="1F1F1F"/>
                </a:solidFill>
                <a:effectLst/>
                <a:latin typeface="Google Sans"/>
              </a:rPr>
              <a:t>مدیر ماشین مجازی (</a:t>
            </a:r>
            <a:r>
              <a:rPr lang="en-US" b="1" dirty="0">
                <a:solidFill>
                  <a:srgbClr val="1F1F1F"/>
                </a:solidFill>
                <a:effectLst/>
                <a:latin typeface="Google Sans"/>
              </a:rPr>
              <a:t>VMM):</a:t>
            </a:r>
            <a:r>
              <a:rPr lang="en-US" dirty="0">
                <a:solidFill>
                  <a:srgbClr val="1F1F1F"/>
                </a:solidFill>
                <a:effectLst/>
                <a:latin typeface="Google Sans"/>
              </a:rPr>
              <a:t> </a:t>
            </a:r>
            <a:r>
              <a:rPr lang="fa-IR" dirty="0">
                <a:solidFill>
                  <a:srgbClr val="1F1F1F"/>
                </a:solidFill>
                <a:effectLst/>
                <a:latin typeface="Google Sans"/>
              </a:rPr>
              <a:t>این نرم‌افزار مسئول مدیریت منابع سیستم است به گونه‌ای که هر سیستم‌عامل مهمان اعتقاد دارد که کنترل انحصاری روی سخت‌افزار دارد، در حالی که در واقع سخت‌افزار بین مهمان‌های متعدد به اشتراک گذاشته می‌شود.</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58CADB1-93CB-4274-A8D1-692400277852}"/>
              </a:ext>
            </a:extLst>
          </p:cNvPr>
          <p:cNvSpPr>
            <a:spLocks noGrp="1" noRot="1" noChangeAspect="1" noChangeArrowheads="1" noTextEdit="1"/>
          </p:cNvSpPr>
          <p:nvPr>
            <p:ph type="sldImg"/>
          </p:nvPr>
        </p:nvSpPr>
        <p:spPr>
          <a:xfrm>
            <a:off x="1117600" y="696913"/>
            <a:ext cx="4648200" cy="3486150"/>
          </a:xfrm>
          <a:ln/>
        </p:spPr>
      </p:sp>
      <p:sp>
        <p:nvSpPr>
          <p:cNvPr id="93187" name="Rectangle 3">
            <a:extLst>
              <a:ext uri="{FF2B5EF4-FFF2-40B4-BE49-F238E27FC236}">
                <a16:creationId xmlns:a16="http://schemas.microsoft.com/office/drawing/2014/main" id="{B72E9B2A-EB18-4339-B030-69967F55A4B7}"/>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2BD6E28-4416-466E-9B96-F46B9236EFA0}"/>
              </a:ext>
            </a:extLst>
          </p:cNvPr>
          <p:cNvSpPr>
            <a:spLocks noGrp="1" noRot="1" noChangeAspect="1" noChangeArrowheads="1" noTextEdit="1"/>
          </p:cNvSpPr>
          <p:nvPr>
            <p:ph type="sldImg"/>
          </p:nvPr>
        </p:nvSpPr>
        <p:spPr>
          <a:xfrm>
            <a:off x="1117600" y="696913"/>
            <a:ext cx="4648200" cy="3486150"/>
          </a:xfrm>
          <a:ln/>
        </p:spPr>
      </p:sp>
      <p:sp>
        <p:nvSpPr>
          <p:cNvPr id="95235" name="Rectangle 3">
            <a:extLst>
              <a:ext uri="{FF2B5EF4-FFF2-40B4-BE49-F238E27FC236}">
                <a16:creationId xmlns:a16="http://schemas.microsoft.com/office/drawing/2014/main" id="{EB7937B3-A5D5-4AE2-BC95-CEE0E5EA00E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r>
              <a:rPr lang="en-US" dirty="0"/>
              <a:t>The VMM runs the guest operating systems, manages their resource use, and protects each guest from the others.</a:t>
            </a:r>
            <a:endParaRPr lang="en-US" altLang="en-US" dirty="0">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a:solidFill>
                  <a:srgbClr val="1F1F1F"/>
                </a:solidFill>
                <a:effectLst/>
                <a:latin typeface="Google Sans"/>
              </a:rPr>
              <a:t>یک کامپیوتر که روی آن یک سیستم عامل شبکه‌ای اجرا می‌شود</a:t>
            </a:r>
            <a:r>
              <a:rPr lang="fa-IR" dirty="0">
                <a:solidFill>
                  <a:srgbClr val="1F1F1F"/>
                </a:solidFill>
                <a:effectLst/>
                <a:latin typeface="Google Sans"/>
              </a:rPr>
              <a:t>، </a:t>
            </a:r>
            <a:r>
              <a:rPr lang="fa-IR" b="1" dirty="0">
                <a:solidFill>
                  <a:srgbClr val="1F1F1F"/>
                </a:solidFill>
                <a:effectLst/>
                <a:latin typeface="Google Sans"/>
              </a:rPr>
              <a:t>علی‌رغم آگاهی از شبکه و توانایی برقراری ارتباط با سایر کامپیوترهای شبکه، به طور مستقل از سایر کامپیوترهای شبکه عمل می‌کند. </a:t>
            </a:r>
            <a:r>
              <a:rPr lang="fa-IR" dirty="0">
                <a:solidFill>
                  <a:srgbClr val="1F1F1F"/>
                </a:solidFill>
                <a:effectLst/>
                <a:latin typeface="Google Sans"/>
              </a:rPr>
              <a:t>در مقابل، </a:t>
            </a:r>
            <a:r>
              <a:rPr lang="fa-IR" b="1" dirty="0">
                <a:solidFill>
                  <a:srgbClr val="1F1F1F"/>
                </a:solidFill>
                <a:effectLst/>
                <a:latin typeface="Google Sans"/>
              </a:rPr>
              <a:t>یک سیستم عامل توزیع شده</a:t>
            </a:r>
            <a:r>
              <a:rPr lang="fa-IR" dirty="0">
                <a:solidFill>
                  <a:srgbClr val="1F1F1F"/>
                </a:solidFill>
                <a:effectLst/>
                <a:latin typeface="Google Sans"/>
              </a:rPr>
              <a:t>، محیطی با </a:t>
            </a:r>
            <a:r>
              <a:rPr lang="fa-IR" b="1" dirty="0">
                <a:solidFill>
                  <a:srgbClr val="1F1F1F"/>
                </a:solidFill>
                <a:effectLst/>
                <a:latin typeface="Google Sans"/>
              </a:rPr>
              <a:t>خودمختاری کم‌تر </a:t>
            </a:r>
            <a:r>
              <a:rPr lang="fa-IR" dirty="0">
                <a:solidFill>
                  <a:srgbClr val="1F1F1F"/>
                </a:solidFill>
                <a:effectLst/>
                <a:latin typeface="Google Sans"/>
              </a:rPr>
              <a:t>را فراهم می‌کند. کامپیوترهای مختلف در این سیستم به ‌اندازه‌ی کافی با هم ارتباط برقرار می‌کنند تا این توهم را ایجاد کنند که تنها یک سیستم عامل کل شبکه را کنترل می‌کند.</a:t>
            </a:r>
            <a:endParaRPr lang="en-US" dirty="0">
              <a:solidFill>
                <a:srgbClr val="1F1F1F"/>
              </a:solidFill>
              <a:effectLst/>
              <a:latin typeface="Google Sans"/>
            </a:endParaRPr>
          </a:p>
          <a:p>
            <a:pPr algn="r"/>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67</a:t>
            </a:fld>
            <a:endParaRPr lang="en-US" altLang="en-US"/>
          </a:p>
        </p:txBody>
      </p:sp>
    </p:spTree>
    <p:extLst>
      <p:ext uri="{BB962C8B-B14F-4D97-AF65-F5344CB8AC3E}">
        <p14:creationId xmlns:p14="http://schemas.microsoft.com/office/powerpoint/2010/main" val="325264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a:solidFill>
                  <a:srgbClr val="1F1F1F"/>
                </a:solidFill>
                <a:effectLst/>
                <a:latin typeface="Google Sans"/>
              </a:rPr>
              <a:t>یک کامپیوتر که روی آن یک سیستم عامل شبکه‌ای اجرا می‌شود</a:t>
            </a:r>
            <a:r>
              <a:rPr lang="fa-IR" dirty="0">
                <a:solidFill>
                  <a:srgbClr val="1F1F1F"/>
                </a:solidFill>
                <a:effectLst/>
                <a:latin typeface="Google Sans"/>
              </a:rPr>
              <a:t>، </a:t>
            </a:r>
            <a:r>
              <a:rPr lang="fa-IR" b="1" dirty="0">
                <a:solidFill>
                  <a:srgbClr val="1F1F1F"/>
                </a:solidFill>
                <a:effectLst/>
                <a:latin typeface="Google Sans"/>
              </a:rPr>
              <a:t>علی‌رغم آگاهی از شبکه و توانایی برقراری ارتباط با سایر کامپیوترهای شبکه، به طور مستقل از سایر کامپیوترهای شبکه عمل می‌کند. </a:t>
            </a:r>
            <a:r>
              <a:rPr lang="fa-IR" dirty="0">
                <a:solidFill>
                  <a:srgbClr val="1F1F1F"/>
                </a:solidFill>
                <a:effectLst/>
                <a:latin typeface="Google Sans"/>
              </a:rPr>
              <a:t>در مقابل، </a:t>
            </a:r>
            <a:r>
              <a:rPr lang="fa-IR" b="1" dirty="0">
                <a:solidFill>
                  <a:srgbClr val="1F1F1F"/>
                </a:solidFill>
                <a:effectLst/>
                <a:latin typeface="Google Sans"/>
              </a:rPr>
              <a:t>یک سیستم عامل توزیع شده</a:t>
            </a:r>
            <a:r>
              <a:rPr lang="fa-IR" dirty="0">
                <a:solidFill>
                  <a:srgbClr val="1F1F1F"/>
                </a:solidFill>
                <a:effectLst/>
                <a:latin typeface="Google Sans"/>
              </a:rPr>
              <a:t>، محیطی با </a:t>
            </a:r>
            <a:r>
              <a:rPr lang="fa-IR" b="1" dirty="0">
                <a:solidFill>
                  <a:srgbClr val="1F1F1F"/>
                </a:solidFill>
                <a:effectLst/>
                <a:latin typeface="Google Sans"/>
              </a:rPr>
              <a:t>خودمختاری کم‌تر </a:t>
            </a:r>
            <a:r>
              <a:rPr lang="fa-IR" dirty="0">
                <a:solidFill>
                  <a:srgbClr val="1F1F1F"/>
                </a:solidFill>
                <a:effectLst/>
                <a:latin typeface="Google Sans"/>
              </a:rPr>
              <a:t>را فراهم می‌کند. کامپیوترهای مختلف در این سیستم به ‌اندازه‌ی کافی با هم ارتباط برقرار می‌کنند تا این توهم را ایجاد کنند که تنها یک سیستم عامل کل شبکه را کنترل می‌کند.</a:t>
            </a:r>
            <a:endParaRPr lang="en-US" dirty="0">
              <a:solidFill>
                <a:srgbClr val="1F1F1F"/>
              </a:solidFill>
              <a:effectLst/>
              <a:latin typeface="Google Sans"/>
            </a:endParaRPr>
          </a:p>
          <a:p>
            <a:pPr algn="r" rtl="1"/>
            <a:endParaRPr lang="en-US" dirty="0">
              <a:solidFill>
                <a:srgbClr val="1F1F1F"/>
              </a:solidFill>
              <a:effectLst/>
              <a:latin typeface="Google Sans"/>
            </a:endParaRPr>
          </a:p>
          <a:p>
            <a:pPr algn="r"/>
            <a:r>
              <a:rPr lang="fa-IR" b="1" i="0" dirty="0">
                <a:solidFill>
                  <a:srgbClr val="1F1F1F"/>
                </a:solidFill>
                <a:effectLst/>
                <a:latin typeface="Google Sans"/>
              </a:rPr>
              <a:t>مثال برای سیستم عامل شبکه (</a:t>
            </a:r>
            <a:r>
              <a:rPr lang="en-US" b="1" i="0" dirty="0">
                <a:solidFill>
                  <a:srgbClr val="1F1F1F"/>
                </a:solidFill>
                <a:effectLst/>
                <a:latin typeface="Google Sans"/>
              </a:rPr>
              <a:t>NOS):</a:t>
            </a:r>
            <a:endParaRPr lang="en-US" b="0" i="0" dirty="0">
              <a:solidFill>
                <a:srgbClr val="1F1F1F"/>
              </a:solidFill>
              <a:effectLst/>
              <a:latin typeface="Google Sans"/>
            </a:endParaRPr>
          </a:p>
          <a:p>
            <a:pPr algn="r">
              <a:buFont typeface="Arial" panose="020B0604020202020204" pitchFamily="34" charset="0"/>
              <a:buChar char="•"/>
            </a:pPr>
            <a:r>
              <a:rPr lang="fa-IR" b="1" i="0" dirty="0">
                <a:solidFill>
                  <a:srgbClr val="1F1F1F"/>
                </a:solidFill>
                <a:effectLst/>
                <a:latin typeface="Google Sans"/>
              </a:rPr>
              <a:t>ویندوز سرور (</a:t>
            </a:r>
            <a:r>
              <a:rPr lang="en-US" b="1" i="0" dirty="0">
                <a:solidFill>
                  <a:srgbClr val="1F1F1F"/>
                </a:solidFill>
                <a:effectLst/>
                <a:latin typeface="Google Sans"/>
              </a:rPr>
              <a:t>Windows Server):</a:t>
            </a:r>
            <a:r>
              <a:rPr lang="en-US" b="0" i="0" dirty="0">
                <a:solidFill>
                  <a:srgbClr val="1F1F1F"/>
                </a:solidFill>
                <a:effectLst/>
                <a:latin typeface="Google Sans"/>
              </a:rPr>
              <a:t> </a:t>
            </a:r>
            <a:r>
              <a:rPr lang="fa-IR" b="0" i="0" dirty="0">
                <a:solidFill>
                  <a:srgbClr val="1F1F1F"/>
                </a:solidFill>
                <a:effectLst/>
                <a:latin typeface="Google Sans"/>
              </a:rPr>
              <a:t>یک سیستم عامل شبکه محبوب که امکان مدیریت متمرکز منابع شبکه مانند فایل‌ها، چاپگرها و کاربران را فراهم می‌کند. کامپیوترهای موجود در شبکه به صورت مستقل کار می‌کنند، اما می‌توانند برای دسترسی به منابع به سرور ویندوز متصل شوند.</a:t>
            </a:r>
          </a:p>
          <a:p>
            <a:pPr algn="r"/>
            <a:r>
              <a:rPr lang="en-US" b="1" i="0" dirty="0">
                <a:solidFill>
                  <a:srgbClr val="1F1F1F"/>
                </a:solidFill>
                <a:effectLst/>
                <a:latin typeface="Google Sans"/>
              </a:rPr>
              <a:t>Example for Distributed Operating System (DOS):</a:t>
            </a:r>
            <a:endParaRPr lang="en-US" b="0" i="0" dirty="0">
              <a:solidFill>
                <a:srgbClr val="1F1F1F"/>
              </a:solidFill>
              <a:effectLst/>
              <a:latin typeface="Google Sans"/>
            </a:endParaRPr>
          </a:p>
          <a:p>
            <a:pPr algn="r">
              <a:buFont typeface="Arial" panose="020B0604020202020204" pitchFamily="34" charset="0"/>
              <a:buChar char="•"/>
            </a:pPr>
            <a:r>
              <a:rPr lang="fa-IR" b="1" i="0" dirty="0">
                <a:solidFill>
                  <a:srgbClr val="1F1F1F"/>
                </a:solidFill>
                <a:effectLst/>
                <a:latin typeface="Google Sans"/>
              </a:rPr>
              <a:t>سیستم عامل اندروید (</a:t>
            </a:r>
            <a:r>
              <a:rPr lang="en-US" b="1" i="0" dirty="0">
                <a:solidFill>
                  <a:srgbClr val="1F1F1F"/>
                </a:solidFill>
                <a:effectLst/>
                <a:latin typeface="Google Sans"/>
              </a:rPr>
              <a:t>Android OS):</a:t>
            </a:r>
            <a:r>
              <a:rPr lang="en-US" b="0" i="0" dirty="0">
                <a:solidFill>
                  <a:srgbClr val="1F1F1F"/>
                </a:solidFill>
                <a:effectLst/>
                <a:latin typeface="Google Sans"/>
              </a:rPr>
              <a:t> </a:t>
            </a:r>
            <a:r>
              <a:rPr lang="fa-IR" b="0" i="0" dirty="0">
                <a:solidFill>
                  <a:srgbClr val="1F1F1F"/>
                </a:solidFill>
                <a:effectLst/>
                <a:latin typeface="Google Sans"/>
              </a:rPr>
              <a:t>یک سیستم عامل توزیع شده که روی گوشی‌های هوشمند و تبلت‌ها اجرا می‌شود. اندروید از هسته لینوکس به عنوان هسته خود استفاده می‌کند، که با سایر اجزا سیستم عامل در سایر دستگاه‌های شبکه مانند ساعت‌های هوشمند و بلندگوهای هوشمند ارتباط برقرار می‌کند. این ارتباط، توهمی از یک سیستم عامل واحد را برای کاربر نهایی ایجاد می‌کند، در حالی که در واقع وظایف مختلف در دستگاه‌های مختلف توزیع شده‌اند.</a:t>
            </a:r>
          </a:p>
          <a:p>
            <a:pPr algn="r" rtl="1"/>
            <a:endParaRPr lang="fa-IR" dirty="0">
              <a:solidFill>
                <a:srgbClr val="1F1F1F"/>
              </a:solidFill>
              <a:effectLst/>
              <a:latin typeface="Google Sans"/>
            </a:endParaRPr>
          </a:p>
          <a:p>
            <a:pPr algn="r"/>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68</a:t>
            </a:fld>
            <a:endParaRPr lang="en-US" altLang="en-US"/>
          </a:p>
        </p:txBody>
      </p:sp>
    </p:spTree>
    <p:extLst>
      <p:ext uri="{BB962C8B-B14F-4D97-AF65-F5344CB8AC3E}">
        <p14:creationId xmlns:p14="http://schemas.microsoft.com/office/powerpoint/2010/main" val="428179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1600">
                <a:solidFill>
                  <a:schemeClr val="tx1"/>
                </a:solidFill>
                <a:latin typeface="Helvetica" panose="020B0604020202020204" pitchFamily="34" charset="0"/>
                <a:ea typeface="ＭＳ Ｐゴシック" panose="020B0600070205080204" pitchFamily="34" charset="-128"/>
              </a:defRPr>
            </a:lvl1pPr>
            <a:lvl2pPr marL="742950" indent="-285750" defTabSz="927100">
              <a:defRPr sz="1600">
                <a:solidFill>
                  <a:schemeClr val="tx1"/>
                </a:solidFill>
                <a:latin typeface="Helvetica" panose="020B0604020202020204" pitchFamily="34" charset="0"/>
                <a:ea typeface="ＭＳ Ｐゴシック" panose="020B0600070205080204" pitchFamily="34" charset="-128"/>
              </a:defRPr>
            </a:lvl2pPr>
            <a:lvl3pPr marL="1143000" indent="-228600" defTabSz="927100">
              <a:defRPr sz="1600">
                <a:solidFill>
                  <a:schemeClr val="tx1"/>
                </a:solidFill>
                <a:latin typeface="Helvetica" panose="020B0604020202020204" pitchFamily="34" charset="0"/>
                <a:ea typeface="ＭＳ Ｐゴシック" panose="020B0600070205080204" pitchFamily="34" charset="-128"/>
              </a:defRPr>
            </a:lvl3pPr>
            <a:lvl4pPr marL="1600200" indent="-228600" defTabSz="927100">
              <a:defRPr sz="1600">
                <a:solidFill>
                  <a:schemeClr val="tx1"/>
                </a:solidFill>
                <a:latin typeface="Helvetica" panose="020B0604020202020204" pitchFamily="34" charset="0"/>
                <a:ea typeface="ＭＳ Ｐゴシック" panose="020B0600070205080204" pitchFamily="34" charset="-128"/>
              </a:defRPr>
            </a:lvl4pPr>
            <a:lvl5pPr marL="2057400" indent="-228600" defTabSz="927100">
              <a:defRPr sz="1600">
                <a:solidFill>
                  <a:schemeClr val="tx1"/>
                </a:solidFill>
                <a:latin typeface="Helvetica" panose="020B0604020202020204" pitchFamily="34" charset="0"/>
                <a:ea typeface="ＭＳ Ｐゴシック" panose="020B0600070205080204" pitchFamily="34" charset="-128"/>
              </a:defRPr>
            </a:lvl5pPr>
            <a:lvl6pPr marL="25146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6pPr>
            <a:lvl7pPr marL="29718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7pPr>
            <a:lvl8pPr marL="34290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8pPr>
            <a:lvl9pPr marL="38862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9pPr>
          </a:lstStyle>
          <a:p>
            <a:fld id="{343EEFE5-6DA2-40BF-A0EC-25CFBBE7FBB4}" type="slidenum">
              <a:rPr lang="en-US" altLang="en-US" sz="1200"/>
              <a:pPr/>
              <a:t>69</a:t>
            </a:fld>
            <a:endParaRPr lang="en-US" alt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31414" y="4410392"/>
            <a:ext cx="5134874" cy="417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988751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9D70ADE-4177-45D4-B042-C72A3AF4FD6C}"/>
              </a:ext>
            </a:extLst>
          </p:cNvPr>
          <p:cNvSpPr>
            <a:spLocks noGrp="1" noRot="1" noChangeAspect="1" noChangeArrowheads="1" noTextEdit="1"/>
          </p:cNvSpPr>
          <p:nvPr>
            <p:ph type="sldImg"/>
          </p:nvPr>
        </p:nvSpPr>
        <p:spPr>
          <a:xfrm>
            <a:off x="1117600" y="696913"/>
            <a:ext cx="4648200" cy="3486150"/>
          </a:xfrm>
          <a:ln/>
        </p:spPr>
      </p:sp>
      <p:sp>
        <p:nvSpPr>
          <p:cNvPr id="49155" name="Rectangle 3">
            <a:extLst>
              <a:ext uri="{FF2B5EF4-FFF2-40B4-BE49-F238E27FC236}">
                <a16:creationId xmlns:a16="http://schemas.microsoft.com/office/drawing/2014/main" id="{9845E423-F7A0-49A5-85DD-F75CACE8C294}"/>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indent="-171450" algn="r" rtl="1">
              <a:buFont typeface="Arial" panose="020B0604020202020204" pitchFamily="34" charset="0"/>
              <a:buChar char="•"/>
            </a:pPr>
            <a:r>
              <a:rPr lang="fa-IR" dirty="0">
                <a:solidFill>
                  <a:srgbClr val="1F1F1F"/>
                </a:solidFill>
                <a:effectLst/>
                <a:latin typeface="Google Sans"/>
              </a:rPr>
              <a:t>اکثر سیستم‌ها از یک پردازنده‌ مرکزی با کاربری عمومی استفاده می‌کنند.</a:t>
            </a:r>
            <a:endParaRPr lang="en-US" dirty="0">
              <a:solidFill>
                <a:srgbClr val="1F1F1F"/>
              </a:solidFill>
              <a:effectLst/>
              <a:latin typeface="Google Sans"/>
            </a:endParaRPr>
          </a:p>
          <a:p>
            <a:pPr marL="171450" indent="-171450" algn="r" rtl="1">
              <a:buFont typeface="Arial" panose="020B0604020202020204" pitchFamily="34" charset="0"/>
              <a:buChar char="•"/>
            </a:pPr>
            <a:r>
              <a:rPr lang="fa-IR" dirty="0">
                <a:solidFill>
                  <a:srgbClr val="1F1F1F"/>
                </a:solidFill>
                <a:effectLst/>
                <a:latin typeface="Google Sans"/>
              </a:rPr>
              <a:t> اکثر سیستم‌ها همچنین پردازنده‌های با کاربری خاص دارند. استفاده از سیستم‌های چند پردازنده‌ای در حال افزایش است و اهمیت بیشتری پیدا می‌کند.</a:t>
            </a:r>
            <a:endParaRPr lang="en-US" dirty="0">
              <a:solidFill>
                <a:srgbClr val="1F1F1F"/>
              </a:solidFill>
              <a:effectLst/>
              <a:latin typeface="Google Sans"/>
            </a:endParaRPr>
          </a:p>
          <a:p>
            <a:pPr marL="171450" indent="-171450" algn="r" rtl="1">
              <a:buFont typeface="Arial" panose="020B0604020202020204" pitchFamily="34" charset="0"/>
              <a:buChar char="•"/>
            </a:pPr>
            <a:r>
              <a:rPr lang="fa-IR" dirty="0">
                <a:solidFill>
                  <a:srgbClr val="1F1F1F"/>
                </a:solidFill>
                <a:effectLst/>
                <a:latin typeface="Google Sans"/>
              </a:rPr>
              <a:t> همچنین به عنوان سیستم‌های موازی، سیستم‌های با اتصال نزدیک شناخته می‌شوند. </a:t>
            </a:r>
            <a:endParaRPr lang="en-US" dirty="0">
              <a:solidFill>
                <a:srgbClr val="1F1F1F"/>
              </a:solidFill>
              <a:effectLst/>
              <a:latin typeface="Google Sans"/>
            </a:endParaRPr>
          </a:p>
          <a:p>
            <a:pPr marL="628650" lvl="1" indent="-171450" algn="r" rtl="1">
              <a:buFont typeface="Arial" panose="020B0604020202020204" pitchFamily="34" charset="0"/>
              <a:buChar char="•"/>
            </a:pPr>
            <a:r>
              <a:rPr lang="fa-IR" dirty="0">
                <a:solidFill>
                  <a:srgbClr val="1F1F1F"/>
                </a:solidFill>
                <a:effectLst/>
                <a:latin typeface="Google Sans"/>
              </a:rPr>
              <a:t>مزایا عبارتند از: افزایش توان عملیاتی </a:t>
            </a:r>
            <a:endParaRPr lang="en-US" dirty="0">
              <a:solidFill>
                <a:srgbClr val="1F1F1F"/>
              </a:solidFill>
              <a:effectLst/>
              <a:latin typeface="Google Sans"/>
            </a:endParaRPr>
          </a:p>
          <a:p>
            <a:pPr marL="628650" lvl="1" indent="-171450" algn="r" rtl="1">
              <a:buFont typeface="Arial" panose="020B0604020202020204" pitchFamily="34" charset="0"/>
              <a:buChar char="•"/>
            </a:pPr>
            <a:r>
              <a:rPr lang="fa-IR" dirty="0">
                <a:solidFill>
                  <a:srgbClr val="1F1F1F"/>
                </a:solidFill>
                <a:effectLst/>
                <a:latin typeface="Google Sans"/>
              </a:rPr>
              <a:t>صرفه جویی در مقیاس </a:t>
            </a:r>
            <a:endParaRPr lang="en-US" dirty="0">
              <a:solidFill>
                <a:srgbClr val="1F1F1F"/>
              </a:solidFill>
              <a:effectLst/>
              <a:latin typeface="Google Sans"/>
            </a:endParaRPr>
          </a:p>
          <a:p>
            <a:pPr marL="628650" lvl="1" indent="-171450" algn="r" rtl="1">
              <a:buFont typeface="Arial" panose="020B0604020202020204" pitchFamily="34" charset="0"/>
              <a:buChar char="•"/>
            </a:pPr>
            <a:r>
              <a:rPr lang="fa-IR" dirty="0">
                <a:solidFill>
                  <a:srgbClr val="1F1F1F"/>
                </a:solidFill>
                <a:effectLst/>
                <a:latin typeface="Google Sans"/>
              </a:rPr>
              <a:t>افزایش قابلیت اطمینان – تخریب تدریجی یا تحمل خطا </a:t>
            </a:r>
            <a:endParaRPr lang="en-US" dirty="0">
              <a:solidFill>
                <a:srgbClr val="1F1F1F"/>
              </a:solidFill>
              <a:effectLst/>
              <a:latin typeface="Google Sans"/>
            </a:endParaRPr>
          </a:p>
          <a:p>
            <a:pPr marL="628650" lvl="1" indent="-171450" algn="r" rtl="1">
              <a:buFont typeface="Arial" panose="020B0604020202020204" pitchFamily="34" charset="0"/>
              <a:buChar char="•"/>
            </a:pPr>
            <a:r>
              <a:rPr lang="fa-IR" dirty="0">
                <a:solidFill>
                  <a:srgbClr val="1F1F1F"/>
                </a:solidFill>
                <a:effectLst/>
                <a:latin typeface="Google Sans"/>
              </a:rPr>
              <a:t>دو نوع وجود دارد: پردازش غیرمتقارن چند پردازنده‌ای - به هر پردازنده یک کار خاص اختصاص داده می‌شود. پردازش متقارن چند پردازنده‌ای - هر پردازنده تمام وظایف را انجام می‌دهد.</a:t>
            </a:r>
          </a:p>
          <a:p>
            <a:pPr marL="171450" indent="-171450">
              <a:buFont typeface="Arial" panose="020B0604020202020204" pitchFamily="34" charset="0"/>
              <a:buChar cha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536025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0CF294F-1963-42C7-A1B8-DE28A28FD0D5}"/>
              </a:ext>
            </a:extLst>
          </p:cNvPr>
          <p:cNvSpPr>
            <a:spLocks noGrp="1" noRot="1" noChangeAspect="1" noChangeArrowheads="1" noTextEdit="1"/>
          </p:cNvSpPr>
          <p:nvPr>
            <p:ph type="sldImg"/>
          </p:nvPr>
        </p:nvSpPr>
        <p:spPr>
          <a:xfrm>
            <a:off x="1117600" y="696913"/>
            <a:ext cx="4648200" cy="3486150"/>
          </a:xfrm>
          <a:ln/>
        </p:spPr>
      </p:sp>
      <p:sp>
        <p:nvSpPr>
          <p:cNvPr id="51203" name="Rectangle 3">
            <a:extLst>
              <a:ext uri="{FF2B5EF4-FFF2-40B4-BE49-F238E27FC236}">
                <a16:creationId xmlns:a16="http://schemas.microsoft.com/office/drawing/2014/main" id="{9B743749-804F-4046-95C8-7448913085BF}"/>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indent="-171450" algn="r" rtl="1">
              <a:buFont typeface="Wingdings" panose="05000000000000000000" pitchFamily="2" charset="2"/>
              <a:buChar char="Ø"/>
            </a:pPr>
            <a:r>
              <a:rPr lang="fa-IR" b="1" dirty="0">
                <a:solidFill>
                  <a:srgbClr val="1F1F1F"/>
                </a:solidFill>
                <a:effectLst/>
                <a:latin typeface="Google Sans"/>
              </a:rPr>
              <a:t>نمونه‌هایی از پردازش غیرمتقارن چند پردازنده‌ای (</a:t>
            </a:r>
            <a:r>
              <a:rPr lang="en-US" b="1" dirty="0">
                <a:solidFill>
                  <a:srgbClr val="1F1F1F"/>
                </a:solidFill>
                <a:effectLst/>
                <a:latin typeface="Google Sans"/>
              </a:rPr>
              <a:t>AMP) </a:t>
            </a:r>
            <a:r>
              <a:rPr lang="fa-IR" b="1" dirty="0">
                <a:solidFill>
                  <a:srgbClr val="1F1F1F"/>
                </a:solidFill>
                <a:effectLst/>
                <a:latin typeface="Google Sans"/>
              </a:rPr>
              <a:t>و پردازش متقارن چند پردازنده‌ای (</a:t>
            </a:r>
            <a:r>
              <a:rPr lang="en-US" b="1" dirty="0">
                <a:solidFill>
                  <a:srgbClr val="1F1F1F"/>
                </a:solidFill>
                <a:effectLst/>
                <a:latin typeface="Google Sans"/>
              </a:rPr>
              <a:t>SMP)</a:t>
            </a:r>
          </a:p>
          <a:p>
            <a:pPr marL="171450" indent="-171450" algn="r" rtl="1">
              <a:buFont typeface="Wingdings" panose="05000000000000000000" pitchFamily="2" charset="2"/>
              <a:buChar char="Ø"/>
            </a:pPr>
            <a:r>
              <a:rPr lang="fa-IR" b="1" dirty="0">
                <a:solidFill>
                  <a:srgbClr val="1F1F1F"/>
                </a:solidFill>
                <a:effectLst/>
                <a:latin typeface="Google Sans"/>
              </a:rPr>
              <a:t>پردازش غیرمتقارن چند پردازنده‌ای (</a:t>
            </a:r>
            <a:r>
              <a:rPr lang="en-US" b="1" dirty="0">
                <a:solidFill>
                  <a:srgbClr val="1F1F1F"/>
                </a:solidFill>
                <a:effectLst/>
                <a:latin typeface="Google Sans"/>
              </a:rPr>
              <a:t>AMP):</a:t>
            </a:r>
            <a:endParaRPr lang="en-US" dirty="0">
              <a:solidFill>
                <a:srgbClr val="1F1F1F"/>
              </a:solidFill>
              <a:effectLst/>
              <a:latin typeface="Google Sans"/>
            </a:endParaRPr>
          </a:p>
          <a:p>
            <a:pPr marL="171450" indent="-171450" algn="r" rtl="1">
              <a:buFont typeface="Wingdings" panose="05000000000000000000" pitchFamily="2" charset="2"/>
              <a:buChar char="Ø"/>
            </a:pPr>
            <a:r>
              <a:rPr lang="fa-IR" dirty="0">
                <a:solidFill>
                  <a:srgbClr val="1F1F1F"/>
                </a:solidFill>
                <a:effectLst/>
                <a:latin typeface="Google Sans"/>
              </a:rPr>
              <a:t>فرض کنید یک دستگاه چاپگر شبکه‌ای دارید که علاوه بر چاپ وظایف ارسال‌شده از رایانه‌های مختلف، داده‌ها را از اسکنر متصل نیز پردازش می‌کند. در این سناریو:</a:t>
            </a:r>
          </a:p>
          <a:p>
            <a:pPr marL="171450" indent="-171450" algn="r" rtl="1">
              <a:buFont typeface="Wingdings" panose="05000000000000000000" pitchFamily="2" charset="2"/>
              <a:buChar char="Ø"/>
            </a:pPr>
            <a:r>
              <a:rPr lang="fa-IR" b="1" dirty="0">
                <a:solidFill>
                  <a:srgbClr val="1F1F1F"/>
                </a:solidFill>
                <a:effectLst/>
                <a:latin typeface="Google Sans"/>
              </a:rPr>
              <a:t>پردازنده اصلی (</a:t>
            </a:r>
            <a:r>
              <a:rPr lang="en-US" b="1" dirty="0">
                <a:solidFill>
                  <a:srgbClr val="1F1F1F"/>
                </a:solidFill>
                <a:effectLst/>
                <a:latin typeface="Google Sans"/>
              </a:rPr>
              <a:t>CPU):</a:t>
            </a:r>
            <a:r>
              <a:rPr lang="en-US" dirty="0">
                <a:solidFill>
                  <a:srgbClr val="1F1F1F"/>
                </a:solidFill>
                <a:effectLst/>
                <a:latin typeface="Google Sans"/>
              </a:rPr>
              <a:t> </a:t>
            </a:r>
            <a:r>
              <a:rPr lang="fa-IR" dirty="0">
                <a:solidFill>
                  <a:srgbClr val="1F1F1F"/>
                </a:solidFill>
                <a:effectLst/>
                <a:latin typeface="Google Sans"/>
              </a:rPr>
              <a:t>وظایف عمومی سیستم عامل مانند مدیریت حافظه و مدیریت شبکه را مدیریت می‌کند.</a:t>
            </a:r>
          </a:p>
          <a:p>
            <a:pPr marL="171450" indent="-171450" algn="r" rtl="1">
              <a:buFont typeface="Wingdings" panose="05000000000000000000" pitchFamily="2" charset="2"/>
              <a:buChar char="Ø"/>
            </a:pPr>
            <a:r>
              <a:rPr lang="fa-IR" b="1" dirty="0">
                <a:solidFill>
                  <a:srgbClr val="1F1F1F"/>
                </a:solidFill>
                <a:effectLst/>
                <a:latin typeface="Google Sans"/>
              </a:rPr>
              <a:t>پردازنده اختصاصی:</a:t>
            </a:r>
            <a:r>
              <a:rPr lang="fa-IR" dirty="0">
                <a:solidFill>
                  <a:srgbClr val="1F1F1F"/>
                </a:solidFill>
                <a:effectLst/>
                <a:latin typeface="Google Sans"/>
              </a:rPr>
              <a:t> وظایف چاپ و اسکن را پردازش می‌کند.</a:t>
            </a:r>
          </a:p>
          <a:p>
            <a:pPr marL="171450" indent="-171450" algn="r" rtl="1">
              <a:buFont typeface="Wingdings" panose="05000000000000000000" pitchFamily="2" charset="2"/>
              <a:buChar char="Ø"/>
            </a:pPr>
            <a:r>
              <a:rPr lang="fa-IR" dirty="0">
                <a:solidFill>
                  <a:srgbClr val="1F1F1F"/>
                </a:solidFill>
                <a:effectLst/>
                <a:latin typeface="Google Sans"/>
              </a:rPr>
              <a:t>در این مثال، پردازنده اصلی وظایف کلی سیستم را مدیریت می‌کند در حالی که پردازنده خاص بر روی کارهای ورودی/خروجی چاپ و اسکن تمرکز دارد.</a:t>
            </a:r>
          </a:p>
          <a:p>
            <a:pPr marL="171450" indent="-171450" algn="r" rtl="1">
              <a:buFont typeface="Wingdings" panose="05000000000000000000" pitchFamily="2" charset="2"/>
              <a:buChar char="Ø"/>
            </a:pPr>
            <a:r>
              <a:rPr lang="fa-IR" b="1" dirty="0">
                <a:solidFill>
                  <a:srgbClr val="1F1F1F"/>
                </a:solidFill>
                <a:effectLst/>
                <a:latin typeface="Google Sans"/>
              </a:rPr>
              <a:t>پردازش متقارن چند پردازنده‌ای (</a:t>
            </a:r>
            <a:r>
              <a:rPr lang="en-US" b="1" dirty="0">
                <a:solidFill>
                  <a:srgbClr val="1F1F1F"/>
                </a:solidFill>
                <a:effectLst/>
                <a:latin typeface="Google Sans"/>
              </a:rPr>
              <a:t>SMP):</a:t>
            </a:r>
            <a:endParaRPr lang="en-US" dirty="0">
              <a:solidFill>
                <a:srgbClr val="1F1F1F"/>
              </a:solidFill>
              <a:effectLst/>
              <a:latin typeface="Google Sans"/>
            </a:endParaRPr>
          </a:p>
          <a:p>
            <a:pPr marL="171450" indent="-171450" algn="r" rtl="1">
              <a:buFont typeface="Wingdings" panose="05000000000000000000" pitchFamily="2" charset="2"/>
              <a:buChar char="Ø"/>
            </a:pPr>
            <a:r>
              <a:rPr lang="fa-IR" dirty="0">
                <a:solidFill>
                  <a:srgbClr val="1F1F1F"/>
                </a:solidFill>
                <a:effectLst/>
                <a:latin typeface="Google Sans"/>
              </a:rPr>
              <a:t>فرض کنید یک سرور وب دارید که چندین وب‌سایت را میزبانی می‌کند. در این سناریو:</a:t>
            </a:r>
          </a:p>
          <a:p>
            <a:pPr marL="171450" indent="-171450" algn="r" rtl="1">
              <a:buFont typeface="Wingdings" panose="05000000000000000000" pitchFamily="2" charset="2"/>
              <a:buChar char="Ø"/>
            </a:pPr>
            <a:r>
              <a:rPr lang="fa-IR" dirty="0">
                <a:solidFill>
                  <a:srgbClr val="1F1F1F"/>
                </a:solidFill>
                <a:effectLst/>
                <a:latin typeface="Google Sans"/>
              </a:rPr>
              <a:t>چندین پردازنده (</a:t>
            </a:r>
            <a:r>
              <a:rPr lang="en-US" dirty="0">
                <a:solidFill>
                  <a:srgbClr val="1F1F1F"/>
                </a:solidFill>
                <a:effectLst/>
                <a:latin typeface="Google Sans"/>
              </a:rPr>
              <a:t>CPU) </a:t>
            </a:r>
            <a:r>
              <a:rPr lang="fa-IR" dirty="0">
                <a:solidFill>
                  <a:srgbClr val="1F1F1F"/>
                </a:solidFill>
                <a:effectLst/>
                <a:latin typeface="Google Sans"/>
              </a:rPr>
              <a:t>وجود دارد که </a:t>
            </a:r>
            <a:r>
              <a:rPr lang="fa-IR" b="1" dirty="0">
                <a:solidFill>
                  <a:srgbClr val="1F1F1F"/>
                </a:solidFill>
                <a:effectLst/>
                <a:latin typeface="Google Sans"/>
              </a:rPr>
              <a:t>همه به طور مساوی</a:t>
            </a:r>
            <a:r>
              <a:rPr lang="fa-IR" dirty="0">
                <a:solidFill>
                  <a:srgbClr val="1F1F1F"/>
                </a:solidFill>
                <a:effectLst/>
                <a:latin typeface="Google Sans"/>
              </a:rPr>
              <a:t> در پردازش درخواست‌های وب ورودی از کاربران مختلف و همچنین سایر وظایف مرتبط با سرور مانند مدیریت پایگاه داده و ارسال ایمیل مشارکت می‌کنند.</a:t>
            </a:r>
          </a:p>
          <a:p>
            <a:pPr marL="171450" indent="-171450" algn="r" rtl="1">
              <a:buFont typeface="Wingdings" panose="05000000000000000000" pitchFamily="2" charset="2"/>
              <a:buChar char="Ø"/>
            </a:pPr>
            <a:r>
              <a:rPr lang="fa-IR" dirty="0">
                <a:solidFill>
                  <a:srgbClr val="1F1F1F"/>
                </a:solidFill>
                <a:effectLst/>
                <a:latin typeface="Google Sans"/>
              </a:rPr>
              <a:t>در این مثال، تمام پردازنده‌ها می‌توانند هر وظیفه‌ای را که به سرور ارسال می‌شود، از جمله پردازش درخواست‌های وب، مدیریت پایگاه داده یا هر کار دیگری که نیاز به محاسبات دارد، انجام دهند.</a:t>
            </a:r>
          </a:p>
          <a:p>
            <a:pPr marL="171450" indent="-171450" algn="r" rtl="1">
              <a:buFont typeface="Wingdings" panose="05000000000000000000" pitchFamily="2" charset="2"/>
              <a:buChar char="Ø"/>
            </a:pPr>
            <a:r>
              <a:rPr lang="fa-IR" b="1" dirty="0">
                <a:solidFill>
                  <a:srgbClr val="1F1F1F"/>
                </a:solidFill>
                <a:effectLst/>
                <a:latin typeface="Google Sans"/>
              </a:rPr>
              <a:t>تفاوت کلیدی:</a:t>
            </a:r>
            <a:endParaRPr lang="fa-IR" dirty="0">
              <a:solidFill>
                <a:srgbClr val="1F1F1F"/>
              </a:solidFill>
              <a:effectLst/>
              <a:latin typeface="Google Sans"/>
            </a:endParaRPr>
          </a:p>
          <a:p>
            <a:pPr marL="171450" indent="-171450" algn="r" rtl="1">
              <a:buFont typeface="Wingdings" panose="05000000000000000000" pitchFamily="2" charset="2"/>
              <a:buChar char="Ø"/>
            </a:pPr>
            <a:r>
              <a:rPr lang="fa-IR" dirty="0">
                <a:solidFill>
                  <a:srgbClr val="1F1F1F"/>
                </a:solidFill>
                <a:effectLst/>
                <a:latin typeface="Google Sans"/>
              </a:rPr>
              <a:t>تفاوت اصلی بین </a:t>
            </a:r>
            <a:r>
              <a:rPr lang="en-US" dirty="0">
                <a:solidFill>
                  <a:srgbClr val="1F1F1F"/>
                </a:solidFill>
                <a:effectLst/>
                <a:latin typeface="Google Sans"/>
              </a:rPr>
              <a:t>AMP </a:t>
            </a:r>
            <a:r>
              <a:rPr lang="fa-IR" dirty="0">
                <a:solidFill>
                  <a:srgbClr val="1F1F1F"/>
                </a:solidFill>
                <a:effectLst/>
                <a:latin typeface="Google Sans"/>
              </a:rPr>
              <a:t>و </a:t>
            </a:r>
            <a:r>
              <a:rPr lang="en-US" dirty="0">
                <a:solidFill>
                  <a:srgbClr val="1F1F1F"/>
                </a:solidFill>
                <a:effectLst/>
                <a:latin typeface="Google Sans"/>
              </a:rPr>
              <a:t>SMP </a:t>
            </a:r>
            <a:r>
              <a:rPr lang="fa-IR" dirty="0">
                <a:solidFill>
                  <a:srgbClr val="1F1F1F"/>
                </a:solidFill>
                <a:effectLst/>
                <a:latin typeface="Google Sans"/>
              </a:rPr>
              <a:t>در </a:t>
            </a:r>
            <a:r>
              <a:rPr lang="fa-IR" b="1" dirty="0">
                <a:solidFill>
                  <a:srgbClr val="1F1F1F"/>
                </a:solidFill>
                <a:effectLst/>
                <a:latin typeface="Google Sans"/>
              </a:rPr>
              <a:t>نحوه تخصیص وظایف</a:t>
            </a:r>
            <a:r>
              <a:rPr lang="fa-IR" dirty="0">
                <a:solidFill>
                  <a:srgbClr val="1F1F1F"/>
                </a:solidFill>
                <a:effectLst/>
                <a:latin typeface="Google Sans"/>
              </a:rPr>
              <a:t> به پردازنده‌ها است. در </a:t>
            </a:r>
            <a:r>
              <a:rPr lang="en-US" dirty="0">
                <a:solidFill>
                  <a:srgbClr val="1F1F1F"/>
                </a:solidFill>
                <a:effectLst/>
                <a:latin typeface="Google Sans"/>
              </a:rPr>
              <a:t>AMP، </a:t>
            </a:r>
            <a:r>
              <a:rPr lang="fa-IR" dirty="0">
                <a:solidFill>
                  <a:srgbClr val="1F1F1F"/>
                </a:solidFill>
                <a:effectLst/>
                <a:latin typeface="Google Sans"/>
              </a:rPr>
              <a:t>هر پردازنده یک مجموعه خاص از وظایف را بر عهده می گیرد، در حالی که در </a:t>
            </a:r>
            <a:r>
              <a:rPr lang="en-US" dirty="0">
                <a:solidFill>
                  <a:srgbClr val="1F1F1F"/>
                </a:solidFill>
                <a:effectLst/>
                <a:latin typeface="Google Sans"/>
              </a:rPr>
              <a:t>SMP، </a:t>
            </a:r>
            <a:r>
              <a:rPr lang="fa-IR" dirty="0">
                <a:solidFill>
                  <a:srgbClr val="1F1F1F"/>
                </a:solidFill>
                <a:effectLst/>
                <a:latin typeface="Google Sans"/>
              </a:rPr>
              <a:t>همه پردازنده ها می توانند هر وظیفه ای را انجام دهند.</a:t>
            </a:r>
          </a:p>
          <a:p>
            <a:pPr marL="171450" indent="-171450" algn="r">
              <a:buFont typeface="Wingdings" panose="05000000000000000000" pitchFamily="2" charset="2"/>
              <a:buChar char="Ø"/>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345647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BC952F1-69DB-4826-90B8-43407F666E38}"/>
              </a:ext>
            </a:extLst>
          </p:cNvPr>
          <p:cNvSpPr>
            <a:spLocks noGrp="1" noRot="1" noChangeAspect="1" noChangeArrowheads="1" noTextEdit="1"/>
          </p:cNvSpPr>
          <p:nvPr>
            <p:ph type="sldImg"/>
          </p:nvPr>
        </p:nvSpPr>
        <p:spPr>
          <a:xfrm>
            <a:off x="1117600" y="696913"/>
            <a:ext cx="4648200" cy="3486150"/>
          </a:xfrm>
          <a:ln/>
        </p:spPr>
      </p:sp>
      <p:sp>
        <p:nvSpPr>
          <p:cNvPr id="53251" name="Rectangle 3">
            <a:extLst>
              <a:ext uri="{FF2B5EF4-FFF2-40B4-BE49-F238E27FC236}">
                <a16:creationId xmlns:a16="http://schemas.microsoft.com/office/drawing/2014/main" id="{7181C0DC-0BF2-45FF-BE72-90467A2E1B4F}"/>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0" marR="0" algn="r" rtl="1"/>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این تصویر معماری یک پردازنده چند هسته‌ای را نشان می‌دهد. در بخش بالایی</a:t>
            </a:r>
            <a:r>
              <a:rPr lang="ar-SA" sz="1800" dirty="0">
                <a:solidFill>
                  <a:srgbClr val="404040"/>
                </a:solidFill>
                <a:effectLst/>
                <a:latin typeface="Times New Roman" panose="02020603050405020304" pitchFamily="18" charset="0"/>
                <a:ea typeface="Times New Roman" panose="02020603050405020304" pitchFamily="18" charset="0"/>
                <a:cs typeface="Segoe UI" panose="020B0502040204020203" pitchFamily="34" charset="0"/>
              </a:rPr>
              <a:t> </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en-US" sz="1800" dirty="0">
                <a:solidFill>
                  <a:srgbClr val="404040"/>
                </a:solidFill>
                <a:effectLst/>
                <a:latin typeface="var(--ds-font-family-code)"/>
                <a:ea typeface="Times New Roman" panose="02020603050405020304" pitchFamily="18" charset="0"/>
                <a:cs typeface="B Nazanin" panose="00000400000000000000" pitchFamily="2" charset="-78"/>
              </a:rPr>
              <a:t>processor0</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دو هسته پردازشی</a:t>
            </a:r>
            <a:r>
              <a:rPr lang="ar-SA" sz="1800" dirty="0">
                <a:solidFill>
                  <a:srgbClr val="404040"/>
                </a:solidFill>
                <a:effectLst/>
                <a:latin typeface="Times New Roman" panose="02020603050405020304" pitchFamily="18" charset="0"/>
                <a:ea typeface="Times New Roman" panose="02020603050405020304" pitchFamily="18" charset="0"/>
                <a:cs typeface="Segoe UI" panose="020B0502040204020203" pitchFamily="34" charset="0"/>
              </a:rPr>
              <a:t> </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en-US" sz="1800" dirty="0">
                <a:solidFill>
                  <a:srgbClr val="404040"/>
                </a:solidFill>
                <a:effectLst/>
                <a:latin typeface="var(--ds-font-family-code)"/>
                <a:ea typeface="Times New Roman" panose="02020603050405020304" pitchFamily="18" charset="0"/>
                <a:cs typeface="B Nazanin" panose="00000400000000000000" pitchFamily="2" charset="-78"/>
              </a:rPr>
              <a:t>CPU core0</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و</a:t>
            </a:r>
            <a:r>
              <a:rPr lang="ar-SA" sz="1800" dirty="0">
                <a:solidFill>
                  <a:srgbClr val="40404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1800" dirty="0">
                <a:solidFill>
                  <a:srgbClr val="404040"/>
                </a:solidFill>
                <a:effectLst/>
                <a:latin typeface="var(--ds-font-family-code)"/>
                <a:ea typeface="Times New Roman" panose="02020603050405020304" pitchFamily="18" charset="0"/>
                <a:cs typeface="B Nazanin" panose="00000400000000000000" pitchFamily="2" charset="-78"/>
              </a:rPr>
              <a:t>CPU core1</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وجود دارد. هر هسته شامل</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رجیسترها (ثبات‌ها)</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بخشی از حافظه بسیار سریع برای ذخیره موقت داده‌ها و دستورالعمل‌ها</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حافظه پنهان سطح </a:t>
            </a:r>
            <a:r>
              <a:rPr lang="fa-IR"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۱</a:t>
            </a:r>
            <a:r>
              <a:rPr lang="en-US"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(L1 cache)</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حافظه سریع و کوچک که به هر هسته اختصاص دارد</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l" rtl="1"/>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در بخش پایینی</a:t>
            </a:r>
            <a:r>
              <a:rPr lang="ar-SA" sz="1800" dirty="0">
                <a:solidFill>
                  <a:srgbClr val="404040"/>
                </a:solidFill>
                <a:effectLst/>
                <a:latin typeface="Times New Roman" panose="02020603050405020304" pitchFamily="18" charset="0"/>
                <a:ea typeface="Times New Roman" panose="02020603050405020304" pitchFamily="18" charset="0"/>
                <a:cs typeface="Segoe UI" panose="020B0502040204020203" pitchFamily="34" charset="0"/>
              </a:rPr>
              <a:t> </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en-US" sz="1800" dirty="0">
                <a:solidFill>
                  <a:srgbClr val="404040"/>
                </a:solidFill>
                <a:effectLst/>
                <a:latin typeface="var(--ds-font-family-code)"/>
                <a:ea typeface="Times New Roman" panose="02020603050405020304" pitchFamily="18" charset="0"/>
                <a:cs typeface="B Nazanin" panose="00000400000000000000" pitchFamily="2" charset="-78"/>
              </a:rPr>
              <a:t>L2 cache</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ar-SA" sz="1800" dirty="0">
                <a:solidFill>
                  <a:srgbClr val="404040"/>
                </a:solidFill>
                <a:effectLst/>
                <a:latin typeface="Times New Roman" panose="02020603050405020304" pitchFamily="18" charset="0"/>
                <a:ea typeface="Times New Roman" panose="02020603050405020304" pitchFamily="18" charset="0"/>
                <a:cs typeface="Calibri" panose="020F0502020204030204" pitchFamily="34" charset="0"/>
              </a:rPr>
              <a:t> </a:t>
            </a: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حافظه پنهان سطح </a:t>
            </a:r>
            <a:r>
              <a:rPr lang="fa-IR"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۲</a:t>
            </a:r>
            <a:r>
              <a:rPr lang="ar-SA" sz="1800" dirty="0">
                <a:solidFill>
                  <a:srgbClr val="404040"/>
                </a:solidFill>
                <a:effectLst/>
                <a:latin typeface="Times New Roman" panose="02020603050405020304" pitchFamily="18" charset="0"/>
                <a:ea typeface="Times New Roman" panose="02020603050405020304" pitchFamily="18" charset="0"/>
                <a:cs typeface="Calibri" panose="020F0502020204030204" pitchFamily="34" charset="0"/>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قرار دارد که بین دو هسته مشترک است و ظرفیت بیشتری نسبت به</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L1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دارد. در انتها،</a:t>
            </a:r>
            <a:r>
              <a:rPr lang="ar-SA" sz="1800" dirty="0">
                <a:solidFill>
                  <a:srgbClr val="404040"/>
                </a:solidFill>
                <a:effectLst/>
                <a:latin typeface="Times New Roman" panose="02020603050405020304" pitchFamily="18" charset="0"/>
                <a:ea typeface="Times New Roman" panose="02020603050405020304" pitchFamily="18" charset="0"/>
                <a:cs typeface="Calibri" panose="020F0502020204030204" pitchFamily="34" charset="0"/>
              </a:rPr>
              <a:t> </a:t>
            </a: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حافظه اصلی</a:t>
            </a:r>
            <a:r>
              <a:rPr lang="en-US"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(main memory)</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نمایش داده شده است که بزرگتر اما کندتر از حافظه‌های پنهان است</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l" rtl="1"/>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این ساختار معمولاً در پردازنده‌های مدرن استفاده می‌شود تا با استفاده از سلسله مراتب حافظه</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(L1 → L2 →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حافظه اصلی</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سرعت دسترسی به داده‌ها بهینه شود</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چند هسته‌ای</a:t>
            </a:r>
            <a:r>
              <a:rPr lang="en-US"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(Multicore)</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وجود چند هسته در یک تراشه برای انجام موازی پردازش</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چند تراشه‌ای</a:t>
            </a:r>
            <a:r>
              <a:rPr lang="en-US"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(Multi-chip)</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اتصال چند تراشه در یک سیستم برای افزایش قدرت محاسباتی</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شاسی حاوی سیستم‌های مجزا</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 </a:t>
            </a:r>
            <a:r>
              <a:rPr lang="ar-SA"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ممکن است به ابررایانه‌ها یا سرورهای پیشرفته اشاره کند که از چندین سیستم مستقل در یک محفظه فیزیکی استفاده می‌کنند</a:t>
            </a:r>
            <a:r>
              <a:rPr lang="en-US" sz="1800" dirty="0">
                <a:solidFill>
                  <a:srgbClr val="404040"/>
                </a:solidFill>
                <a:effectLst/>
                <a:latin typeface="Segoe UI" panose="020B0502040204020203" pitchFamily="34"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619298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spcBef>
                <a:spcPts val="0"/>
              </a:spcBef>
            </a:pPr>
            <a:br>
              <a:rPr lang="en-US" sz="1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این تصویر یک معماری چندپردازنده‌ای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(Multi-processor)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یا چند هسته‌ای پیشرفته را نشان می‌دهد که شامل چهار واحد پردازشی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(CPU0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تا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CPU3)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و چهار ماژول حافظه</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(memory0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تا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memory3)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است. این اجزا از طریق یک</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interconnect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(شبکه اتصال داخلی) به یکدیگر متصل شده‌اند. ساختار کلی به صورت زیر است</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CPU</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ها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چهار پردازنده که می‌توانند به صورت موازی کار کنند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حافظه‌ها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چهار ماژول حافظه که ممکن است اختصاصی یا اشتراکی باشند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Interconnect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یک شبکه ارتباطی (مانند باس، کراسبار، یا شبکه سوئیچینگ) که انتقال داده بین</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ها و حافظه‌ها را مدیریت می‌کند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r" rtl="1"/>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مثال برای دانشجویان علوم کامپیوتر</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b="1" dirty="0">
              <a:effectLst/>
              <a:latin typeface="Times New Roman" panose="02020603050405020304" pitchFamily="18" charset="0"/>
              <a:ea typeface="Times New Roman" panose="02020603050405020304" pitchFamily="18" charset="0"/>
            </a:endParaRPr>
          </a:p>
          <a:p>
            <a:pPr marL="0" marR="0"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یک سیستم محاسبات موازی با معماری</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NUMA</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(Non-Uniform Memory Access)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را در نظر بگیرید. در این سیستم</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هر</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مثلاً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CPU0)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به یک حافظه محلی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مثلاً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memory0)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متصل است که دسترسی به آن سریع‌تر است</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برای دسترسی به حافظه‌های دیگر</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مثلاً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memory1)</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CPU0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باید از</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interconnect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استفاده کند که زمان بیشتری می‌برد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این معماری در ابررایانه‌ها یا سرورهای پیشرفته استفاده می‌شود تا تعادلی بین عملکرد و هزینه ایجاد کند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r" rtl="1"/>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کاربرد عملی</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b="1" dirty="0">
              <a:effectLst/>
              <a:latin typeface="Times New Roman" panose="02020603050405020304" pitchFamily="18" charset="0"/>
              <a:ea typeface="Times New Roman" panose="02020603050405020304" pitchFamily="18" charset="0"/>
            </a:endParaRPr>
          </a:p>
          <a:p>
            <a:pPr marL="0" marR="0"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فرض کنید یک برنامه سنگین (مانند شبیه‌سازی آب و هوا) روی این سیستم اجرا می‌شود. اگر داده‌ها در حافظه محلی هر</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ذخیره شوند، پردازش سریع‌تر انجام می‌شود. اما اگر داده‌ها بین حافظه‌ها به اشتراک گذاشته شوند،</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interconnect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نقش حیاتی در کاهش تاخیر ارتباطی ایفا می‌کند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r" rtl="1"/>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نکات کلیدی</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b="1"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اهمیت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Interconnect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اگر شبکه ارتباطی کند باشد، حتی با وجود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CPU</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های قوی، سیستم دچار گلوگاه می‌شود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چالش‌ها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مدیریت همزمانی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(Concurrency)</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جلوگیری از تداخل داده‌ها</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(Race Conditions)</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و بهینه‌سازی توزیع بار</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(Load Balancing).</a:t>
            </a:r>
            <a:endParaRPr lang="en-US" sz="1800"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مثال دیگر</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پردازنده‌های مدرن مانند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AMD EPYC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که از معماری</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US" sz="1800" b="1" dirty="0" err="1">
                <a:effectLst/>
                <a:latin typeface="Times New Roman" panose="02020603050405020304" pitchFamily="18" charset="0"/>
                <a:ea typeface="Times New Roman" panose="02020603050405020304" pitchFamily="18" charset="0"/>
                <a:cs typeface="B Nazanin" panose="00000400000000000000" pitchFamily="2" charset="-78"/>
              </a:rPr>
              <a:t>Chiplet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استفاده می‌کنند و چندین هسته را با یک</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interconnect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پرسرعت به هم متصل می‌کنند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r" rtl="1">
              <a:spcAft>
                <a:spcPts val="0"/>
              </a:spcAf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این معماری پایه‌ای برای درک مفاهیم پیشرفته‌تری مانند</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محاسبات ابری</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خوشه‌های کامپیوتری</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و</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پردازش موازی</a:t>
            </a:r>
            <a:r>
              <a:rPr lang="ar-SA"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است</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Times New Roman" panose="02020603050405020304" pitchFamily="18" charset="0"/>
              <a:ea typeface="Times New Roman" panose="02020603050405020304" pitchFamily="18"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B Nazanin" panose="000004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buFont typeface="Arial" panose="020B0604020202020204" pitchFamily="34" charset="0"/>
              <a:buChar char="•"/>
            </a:pPr>
            <a:endParaRPr lang="en-US" b="1" i="0" dirty="0">
              <a:solidFill>
                <a:srgbClr val="111111"/>
              </a:solidFill>
              <a:effectLst/>
              <a:latin typeface="-apple-system"/>
            </a:endParaRPr>
          </a:p>
          <a:p>
            <a:pPr algn="l">
              <a:buFont typeface="Arial" panose="020B0604020202020204" pitchFamily="34" charset="0"/>
              <a:buChar char="•"/>
            </a:pPr>
            <a:endParaRPr lang="en-US" b="1" i="0" dirty="0">
              <a:solidFill>
                <a:srgbClr val="111111"/>
              </a:solidFill>
              <a:effectLst/>
              <a:latin typeface="-apple-system"/>
            </a:endParaRPr>
          </a:p>
          <a:p>
            <a:pPr algn="l">
              <a:buFont typeface="Arial" panose="020B0604020202020204" pitchFamily="34" charset="0"/>
              <a:buChar char="•"/>
            </a:pPr>
            <a:r>
              <a:rPr lang="en-US" b="1" i="0" dirty="0">
                <a:solidFill>
                  <a:srgbClr val="111111"/>
                </a:solidFill>
                <a:effectLst/>
                <a:latin typeface="-apple-system"/>
              </a:rPr>
              <a:t>Memory Partitioning</a:t>
            </a:r>
            <a:r>
              <a:rPr lang="en-US" b="0" i="0" dirty="0">
                <a:solidFill>
                  <a:srgbClr val="111111"/>
                </a:solidFill>
                <a:effectLst/>
                <a:latin typeface="-apple-system"/>
              </a:rPr>
              <a:t>: The system divides memory into </a:t>
            </a:r>
            <a:r>
              <a:rPr lang="en-US" b="1" i="0" dirty="0">
                <a:solidFill>
                  <a:srgbClr val="111111"/>
                </a:solidFill>
                <a:effectLst/>
                <a:latin typeface="-apple-system"/>
              </a:rPr>
              <a:t>multiple memory banks</a:t>
            </a:r>
            <a:r>
              <a:rPr lang="en-US" b="0" i="0" dirty="0">
                <a:solidFill>
                  <a:srgbClr val="111111"/>
                </a:solidFill>
                <a:effectLst/>
                <a:latin typeface="-apple-system"/>
              </a:rPr>
              <a:t>.</a:t>
            </a:r>
          </a:p>
          <a:p>
            <a:pPr algn="l">
              <a:buFont typeface="Arial" panose="020B0604020202020204" pitchFamily="34" charset="0"/>
              <a:buChar char="•"/>
            </a:pPr>
            <a:r>
              <a:rPr lang="en-US" b="1" i="0" dirty="0">
                <a:solidFill>
                  <a:srgbClr val="111111"/>
                </a:solidFill>
                <a:effectLst/>
                <a:latin typeface="-apple-system"/>
              </a:rPr>
              <a:t>Local vs. Non-local Access</a:t>
            </a:r>
            <a:r>
              <a:rPr lang="en-US" b="0" i="0" dirty="0">
                <a:solidFill>
                  <a:srgbClr val="111111"/>
                </a:solidFill>
                <a:effectLst/>
                <a:latin typeface="-apple-system"/>
              </a:rPr>
              <a:t>:</a:t>
            </a:r>
          </a:p>
          <a:p>
            <a:pPr marL="742950" lvl="1" indent="-285750" algn="l">
              <a:buFont typeface="Arial" panose="020B0604020202020204" pitchFamily="34" charset="0"/>
              <a:buChar char="•"/>
            </a:pPr>
            <a:r>
              <a:rPr lang="en-US" b="0" i="0" dirty="0">
                <a:solidFill>
                  <a:srgbClr val="111111"/>
                </a:solidFill>
                <a:effectLst/>
                <a:latin typeface="-apple-system"/>
              </a:rPr>
              <a:t>A processor can access its own local memory with </a:t>
            </a:r>
            <a:r>
              <a:rPr lang="en-US" b="1" i="0" dirty="0">
                <a:solidFill>
                  <a:srgbClr val="111111"/>
                </a:solidFill>
                <a:effectLst/>
                <a:latin typeface="-apple-system"/>
              </a:rPr>
              <a:t>lower latency</a:t>
            </a:r>
            <a:r>
              <a:rPr lang="en-US" b="0" i="0" dirty="0">
                <a:solidFill>
                  <a:srgbClr val="111111"/>
                </a:solidFill>
                <a:effectLst/>
                <a:latin typeface="-apple-system"/>
              </a:rPr>
              <a:t>.</a:t>
            </a:r>
          </a:p>
          <a:p>
            <a:pPr marL="742950" lvl="1" indent="-285750" algn="l">
              <a:buFont typeface="Arial" panose="020B0604020202020204" pitchFamily="34" charset="0"/>
              <a:buChar char="•"/>
            </a:pPr>
            <a:r>
              <a:rPr lang="en-US" b="0" i="0" dirty="0">
                <a:solidFill>
                  <a:srgbClr val="111111"/>
                </a:solidFill>
                <a:effectLst/>
                <a:latin typeface="-apple-system"/>
              </a:rPr>
              <a:t>Accessing memory assigned to other processors incurs </a:t>
            </a:r>
            <a:r>
              <a:rPr lang="en-US" b="1" i="0" dirty="0">
                <a:solidFill>
                  <a:srgbClr val="111111"/>
                </a:solidFill>
                <a:effectLst/>
                <a:latin typeface="-apple-system"/>
              </a:rPr>
              <a:t>higher latency</a:t>
            </a:r>
            <a:r>
              <a:rPr lang="en-US" b="0" i="0" dirty="0">
                <a:solidFill>
                  <a:srgbClr val="111111"/>
                </a:solidFill>
                <a:effectLst/>
                <a:latin typeface="-apple-system"/>
              </a:rPr>
              <a:t>.</a:t>
            </a:r>
          </a:p>
          <a:p>
            <a:pPr algn="l">
              <a:buFont typeface="Arial" panose="020B0604020202020204" pitchFamily="34" charset="0"/>
              <a:buChar char="•"/>
            </a:pPr>
            <a:r>
              <a:rPr lang="en-US" b="1" i="0" dirty="0">
                <a:solidFill>
                  <a:srgbClr val="111111"/>
                </a:solidFill>
                <a:effectLst/>
                <a:latin typeface="-apple-system"/>
              </a:rPr>
              <a:t>Resource Sharing</a:t>
            </a:r>
            <a:r>
              <a:rPr lang="en-US" b="0" i="0" dirty="0">
                <a:solidFill>
                  <a:srgbClr val="111111"/>
                </a:solidFill>
                <a:effectLst/>
                <a:latin typeface="-apple-system"/>
              </a:rPr>
              <a:t>: Processors work together, sharing local memory, to improve overall performance.</a:t>
            </a:r>
          </a:p>
          <a:p>
            <a:pPr algn="l">
              <a:buFont typeface="Arial" panose="020B0604020202020204" pitchFamily="34" charset="0"/>
              <a:buChar char="•"/>
            </a:pPr>
            <a:r>
              <a:rPr lang="en-US" b="1" i="0" dirty="0">
                <a:solidFill>
                  <a:srgbClr val="111111"/>
                </a:solidFill>
                <a:effectLst/>
                <a:latin typeface="-apple-system"/>
                <a:hlinkClick r:id="rId3"/>
              </a:rPr>
              <a:t>Scalability</a:t>
            </a:r>
            <a:r>
              <a:rPr lang="en-US" b="0" i="0" dirty="0">
                <a:solidFill>
                  <a:srgbClr val="111111"/>
                </a:solidFill>
                <a:effectLst/>
                <a:latin typeface="-apple-system"/>
                <a:hlinkClick r:id="rId3"/>
              </a:rPr>
              <a:t>: NUMA scales well for large systems with multiple processors</a:t>
            </a:r>
            <a:endParaRPr lang="en-US" b="0" i="0" dirty="0">
              <a:solidFill>
                <a:srgbClr val="111111"/>
              </a:solidFill>
              <a:effectLst/>
              <a:latin typeface="-apple-system"/>
            </a:endParaRPr>
          </a:p>
          <a:p>
            <a:endParaRPr lang="fa-IR"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73</a:t>
            </a:fld>
            <a:endParaRPr lang="en-US" altLang="en-US"/>
          </a:p>
        </p:txBody>
      </p:sp>
    </p:spTree>
    <p:extLst>
      <p:ext uri="{BB962C8B-B14F-4D97-AF65-F5344CB8AC3E}">
        <p14:creationId xmlns:p14="http://schemas.microsoft.com/office/powerpoint/2010/main" val="18560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8E9252C-EDB3-482A-9CDB-16B000214C12}"/>
              </a:ext>
            </a:extLst>
          </p:cNvPr>
          <p:cNvSpPr>
            <a:spLocks noGrp="1" noRot="1" noChangeAspect="1" noChangeArrowheads="1" noTextEdit="1"/>
          </p:cNvSpPr>
          <p:nvPr>
            <p:ph type="sldImg"/>
          </p:nvPr>
        </p:nvSpPr>
        <p:spPr>
          <a:xfrm>
            <a:off x="1117600" y="696913"/>
            <a:ext cx="4648200" cy="3486150"/>
          </a:xfrm>
          <a:ln/>
        </p:spPr>
      </p:sp>
      <p:sp>
        <p:nvSpPr>
          <p:cNvPr id="68611" name="Rectangle 3">
            <a:extLst>
              <a:ext uri="{FF2B5EF4-FFF2-40B4-BE49-F238E27FC236}">
                <a16:creationId xmlns:a16="http://schemas.microsoft.com/office/drawing/2014/main" id="{30F0CDFB-399D-4F01-9C94-F30F569E594A}"/>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5192CAD-8D91-4D40-AA61-971837660FF4}"/>
              </a:ext>
            </a:extLst>
          </p:cNvPr>
          <p:cNvSpPr>
            <a:spLocks noGrp="1" noRot="1" noChangeAspect="1" noChangeArrowheads="1" noTextEdit="1"/>
          </p:cNvSpPr>
          <p:nvPr>
            <p:ph type="sldImg"/>
          </p:nvPr>
        </p:nvSpPr>
        <p:spPr>
          <a:xfrm>
            <a:off x="1117600" y="696913"/>
            <a:ext cx="4648200" cy="3486150"/>
          </a:xfrm>
          <a:ln/>
        </p:spPr>
      </p:sp>
      <p:sp>
        <p:nvSpPr>
          <p:cNvPr id="56323" name="Rectangle 3">
            <a:extLst>
              <a:ext uri="{FF2B5EF4-FFF2-40B4-BE49-F238E27FC236}">
                <a16:creationId xmlns:a16="http://schemas.microsoft.com/office/drawing/2014/main" id="{193C388B-A9BF-43E9-BE5C-A9011280A0E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l">
              <a:buFont typeface="+mj-lt"/>
              <a:buAutoNum type="arabicPeriod"/>
            </a:pPr>
            <a:r>
              <a:rPr lang="en-US" b="1" i="0" dirty="0">
                <a:solidFill>
                  <a:srgbClr val="111111"/>
                </a:solidFill>
                <a:effectLst/>
                <a:latin typeface="-apple-system"/>
              </a:rPr>
              <a:t>Asymmetric Clustering</a:t>
            </a:r>
            <a:r>
              <a:rPr lang="en-US" b="0" i="0" dirty="0">
                <a:solidFill>
                  <a:srgbClr val="111111"/>
                </a:solidFill>
                <a:effectLst/>
                <a:latin typeface="-apple-system"/>
              </a:rPr>
              <a:t>:</a:t>
            </a:r>
          </a:p>
          <a:p>
            <a:pPr marL="742950" lvl="1" indent="-285750" algn="l">
              <a:buFont typeface="+mj-lt"/>
              <a:buAutoNum type="arabicPeriod"/>
            </a:pPr>
            <a:r>
              <a:rPr lang="en-US" b="1" i="0" dirty="0">
                <a:solidFill>
                  <a:srgbClr val="111111"/>
                </a:solidFill>
                <a:effectLst/>
                <a:latin typeface="-apple-system"/>
              </a:rPr>
              <a:t>Definition</a:t>
            </a:r>
            <a:r>
              <a:rPr lang="en-US" b="0" i="0" dirty="0">
                <a:solidFill>
                  <a:srgbClr val="111111"/>
                </a:solidFill>
                <a:effectLst/>
                <a:latin typeface="-apple-system"/>
              </a:rPr>
              <a:t>: In an asymmetric clustering system, one of the nodes in the cluster operates in </a:t>
            </a:r>
            <a:r>
              <a:rPr lang="en-US" b="1" i="0" dirty="0">
                <a:solidFill>
                  <a:srgbClr val="111111"/>
                </a:solidFill>
                <a:effectLst/>
                <a:latin typeface="-apple-system"/>
              </a:rPr>
              <a:t>hot standby mode</a:t>
            </a:r>
            <a:r>
              <a:rPr lang="en-US" b="0" i="0" dirty="0">
                <a:solidFill>
                  <a:srgbClr val="111111"/>
                </a:solidFill>
                <a:effectLst/>
                <a:latin typeface="-apple-system"/>
              </a:rPr>
              <a:t>, while the other nodes actively run the required applications.</a:t>
            </a:r>
          </a:p>
          <a:p>
            <a:pPr marL="742950" lvl="1" indent="-285750" algn="l">
              <a:buFont typeface="+mj-lt"/>
              <a:buAutoNum type="arabicPeriod"/>
            </a:pPr>
            <a:r>
              <a:rPr lang="en-US" b="1" i="0" dirty="0">
                <a:solidFill>
                  <a:srgbClr val="111111"/>
                </a:solidFill>
                <a:effectLst/>
                <a:latin typeface="-apple-system"/>
              </a:rPr>
              <a:t>Hot Standby Node</a:t>
            </a:r>
            <a:r>
              <a:rPr lang="en-US" b="0" i="0" dirty="0">
                <a:solidFill>
                  <a:srgbClr val="111111"/>
                </a:solidFill>
                <a:effectLst/>
                <a:latin typeface="-apple-system"/>
              </a:rPr>
              <a:t>: The hot standby node continuously monitors the server. If the active server fails, the hot standby node seamlessly takes its place.</a:t>
            </a:r>
          </a:p>
          <a:p>
            <a:pPr marL="742950" lvl="1" indent="-285750" algn="l">
              <a:buFont typeface="+mj-lt"/>
              <a:buAutoNum type="arabicPeriod"/>
            </a:pPr>
            <a:r>
              <a:rPr lang="en-US" b="1" i="0" dirty="0">
                <a:solidFill>
                  <a:srgbClr val="111111"/>
                </a:solidFill>
                <a:effectLst/>
                <a:latin typeface="-apple-system"/>
              </a:rPr>
              <a:t>Working Mechanism</a:t>
            </a:r>
            <a:r>
              <a:rPr lang="en-US" b="0" i="0" dirty="0">
                <a:solidFill>
                  <a:srgbClr val="111111"/>
                </a:solidFill>
                <a:effectLst/>
                <a:latin typeface="-apple-system"/>
              </a:rPr>
              <a:t>:</a:t>
            </a:r>
          </a:p>
          <a:p>
            <a:pPr marL="1143000" lvl="2" indent="-228600" algn="l">
              <a:buFont typeface="+mj-lt"/>
              <a:buAutoNum type="arabicPeriod"/>
            </a:pPr>
            <a:r>
              <a:rPr lang="en-US" b="0" i="0" dirty="0">
                <a:solidFill>
                  <a:srgbClr val="111111"/>
                </a:solidFill>
                <a:effectLst/>
                <a:latin typeface="-apple-system"/>
              </a:rPr>
              <a:t>The </a:t>
            </a:r>
            <a:r>
              <a:rPr lang="en-US" b="1" i="0" dirty="0">
                <a:solidFill>
                  <a:srgbClr val="111111"/>
                </a:solidFill>
                <a:effectLst/>
                <a:latin typeface="-apple-system"/>
              </a:rPr>
              <a:t>master node</a:t>
            </a:r>
            <a:r>
              <a:rPr lang="en-US" b="0" i="0" dirty="0">
                <a:solidFill>
                  <a:srgbClr val="111111"/>
                </a:solidFill>
                <a:effectLst/>
                <a:latin typeface="-apple-system"/>
              </a:rPr>
              <a:t> in asymmetric clustering directs all the slave nodes to perform tasks.</a:t>
            </a:r>
          </a:p>
          <a:p>
            <a:pPr marL="1143000" lvl="2" indent="-228600" algn="l">
              <a:buFont typeface="+mj-lt"/>
              <a:buAutoNum type="arabicPeriod"/>
            </a:pPr>
            <a:r>
              <a:rPr lang="en-US" b="0" i="0" dirty="0">
                <a:solidFill>
                  <a:srgbClr val="111111"/>
                </a:solidFill>
                <a:effectLst/>
                <a:latin typeface="-apple-system"/>
              </a:rPr>
              <a:t>Requests are delegated by the master node.</a:t>
            </a:r>
          </a:p>
          <a:p>
            <a:pPr marL="1143000" lvl="2" indent="-228600" algn="l">
              <a:buFont typeface="+mj-lt"/>
              <a:buAutoNum type="arabicPeriod"/>
            </a:pPr>
            <a:r>
              <a:rPr lang="en-US" b="0" i="0" dirty="0">
                <a:solidFill>
                  <a:srgbClr val="111111"/>
                </a:solidFill>
                <a:effectLst/>
                <a:latin typeface="-apple-system"/>
              </a:rPr>
              <a:t>A </a:t>
            </a:r>
            <a:r>
              <a:rPr lang="en-US" b="1" i="0" dirty="0">
                <a:solidFill>
                  <a:srgbClr val="111111"/>
                </a:solidFill>
                <a:effectLst/>
                <a:latin typeface="-apple-system"/>
              </a:rPr>
              <a:t>distributed cache</a:t>
            </a:r>
            <a:r>
              <a:rPr lang="en-US" b="0" i="0" dirty="0">
                <a:solidFill>
                  <a:srgbClr val="111111"/>
                </a:solidFill>
                <a:effectLst/>
                <a:latin typeface="-apple-system"/>
              </a:rPr>
              <a:t> is used to enhance system performance.</a:t>
            </a:r>
          </a:p>
          <a:p>
            <a:pPr marL="1143000" lvl="2" indent="-228600" algn="l">
              <a:buFont typeface="+mj-lt"/>
              <a:buAutoNum type="arabicPeriod"/>
            </a:pPr>
            <a:r>
              <a:rPr lang="en-US" b="0" i="0" dirty="0">
                <a:solidFill>
                  <a:srgbClr val="111111"/>
                </a:solidFill>
                <a:effectLst/>
                <a:latin typeface="-apple-system"/>
              </a:rPr>
              <a:t>Resources (such as memory and peripheral devices) are divided among nodes during boot time.</a:t>
            </a:r>
          </a:p>
          <a:p>
            <a:pPr marL="742950" lvl="1" indent="-285750" algn="l">
              <a:buFont typeface="+mj-lt"/>
              <a:buAutoNum type="arabicPeriod"/>
            </a:pPr>
            <a:r>
              <a:rPr lang="en-US" b="1" i="0" dirty="0">
                <a:solidFill>
                  <a:srgbClr val="111111"/>
                </a:solidFill>
                <a:effectLst/>
                <a:latin typeface="-apple-system"/>
              </a:rPr>
              <a:t>Advantages</a:t>
            </a:r>
            <a:r>
              <a:rPr lang="en-US" b="0" i="0" dirty="0">
                <a:solidFill>
                  <a:srgbClr val="111111"/>
                </a:solidFill>
                <a:effectLst/>
                <a:latin typeface="-apple-system"/>
              </a:rPr>
              <a:t>:</a:t>
            </a:r>
          </a:p>
          <a:p>
            <a:pPr marL="1143000" lvl="2" indent="-228600" algn="l">
              <a:buFont typeface="+mj-lt"/>
              <a:buAutoNum type="arabicPeriod"/>
            </a:pPr>
            <a:r>
              <a:rPr lang="en-US" b="1" i="0" dirty="0">
                <a:solidFill>
                  <a:srgbClr val="111111"/>
                </a:solidFill>
                <a:effectLst/>
                <a:latin typeface="-apple-system"/>
              </a:rPr>
              <a:t>Cost Reduction</a:t>
            </a:r>
            <a:r>
              <a:rPr lang="en-US" b="0" i="0" dirty="0">
                <a:solidFill>
                  <a:srgbClr val="111111"/>
                </a:solidFill>
                <a:effectLst/>
                <a:latin typeface="-apple-system"/>
              </a:rPr>
              <a:t>: Since multiple computer systems are connected, the cost of separate peripheral devices and memory is reduced.</a:t>
            </a:r>
          </a:p>
          <a:p>
            <a:pPr marL="1143000" lvl="2" indent="-228600" algn="l">
              <a:buFont typeface="+mj-lt"/>
              <a:buAutoNum type="arabicPeriod"/>
            </a:pPr>
            <a:r>
              <a:rPr lang="en-US" b="1" i="0" dirty="0">
                <a:solidFill>
                  <a:srgbClr val="111111"/>
                </a:solidFill>
                <a:effectLst/>
                <a:latin typeface="-apple-system"/>
              </a:rPr>
              <a:t>Increased Reliability</a:t>
            </a:r>
            <a:r>
              <a:rPr lang="en-US" b="0" i="0" dirty="0">
                <a:solidFill>
                  <a:srgbClr val="111111"/>
                </a:solidFill>
                <a:effectLst/>
                <a:latin typeface="-apple-system"/>
              </a:rPr>
              <a:t>: Even if one node fails, others can continue processing.</a:t>
            </a:r>
          </a:p>
          <a:p>
            <a:pPr marL="1143000" lvl="2" indent="-228600" algn="l">
              <a:buFont typeface="+mj-lt"/>
              <a:buAutoNum type="arabicPeriod"/>
            </a:pPr>
            <a:r>
              <a:rPr lang="en-US" b="1" i="0" dirty="0">
                <a:solidFill>
                  <a:srgbClr val="111111"/>
                </a:solidFill>
                <a:effectLst/>
                <a:latin typeface="-apple-system"/>
              </a:rPr>
              <a:t>Independence</a:t>
            </a:r>
            <a:r>
              <a:rPr lang="en-US" b="0" i="0" dirty="0">
                <a:solidFill>
                  <a:srgbClr val="111111"/>
                </a:solidFill>
                <a:effectLst/>
                <a:latin typeface="-apple-system"/>
              </a:rPr>
              <a:t>: Each node has its own kernel and can operate on different operating systems.</a:t>
            </a:r>
          </a:p>
          <a:p>
            <a:pPr marL="1143000" lvl="2" indent="-228600" algn="l">
              <a:buFont typeface="+mj-lt"/>
              <a:buAutoNum type="arabicPeriod"/>
            </a:pPr>
            <a:r>
              <a:rPr lang="en-US" b="1" i="0" dirty="0">
                <a:solidFill>
                  <a:srgbClr val="111111"/>
                </a:solidFill>
                <a:effectLst/>
                <a:latin typeface="-apple-system"/>
                <a:hlinkClick r:id="rId3"/>
              </a:rPr>
              <a:t>Inter-Process Communication</a:t>
            </a:r>
            <a:r>
              <a:rPr lang="en-US" b="0" i="0" dirty="0">
                <a:solidFill>
                  <a:srgbClr val="111111"/>
                </a:solidFill>
                <a:effectLst/>
                <a:latin typeface="-apple-system"/>
                <a:hlinkClick r:id="rId3"/>
              </a:rPr>
              <a:t>: Processors share memory only for inter-process communication</a:t>
            </a:r>
            <a:r>
              <a:rPr lang="en-US" b="0" i="0" baseline="30000" dirty="0">
                <a:solidFill>
                  <a:srgbClr val="111111"/>
                </a:solidFill>
                <a:effectLst/>
                <a:latin typeface="-apple-system"/>
                <a:hlinkClick r:id="rId3"/>
              </a:rPr>
              <a:t>1</a:t>
            </a:r>
            <a:r>
              <a:rPr lang="en-US" b="0" i="0" dirty="0">
                <a:solidFill>
                  <a:srgbClr val="111111"/>
                </a:solidFill>
                <a:effectLst/>
                <a:latin typeface="-apple-system"/>
              </a:rPr>
              <a:t>.</a:t>
            </a:r>
          </a:p>
          <a:p>
            <a:pPr algn="l">
              <a:buFont typeface="+mj-lt"/>
              <a:buAutoNum type="arabicPeriod"/>
            </a:pPr>
            <a:r>
              <a:rPr lang="en-US" b="1" i="0" dirty="0">
                <a:solidFill>
                  <a:srgbClr val="111111"/>
                </a:solidFill>
                <a:effectLst/>
                <a:latin typeface="-apple-system"/>
              </a:rPr>
              <a:t>Symmetric Clustering</a:t>
            </a:r>
            <a:r>
              <a:rPr lang="en-US" b="0" i="0" dirty="0">
                <a:solidFill>
                  <a:srgbClr val="111111"/>
                </a:solidFill>
                <a:effectLst/>
                <a:latin typeface="-apple-system"/>
              </a:rPr>
              <a:t>:</a:t>
            </a:r>
          </a:p>
          <a:p>
            <a:pPr marL="742950" lvl="1" indent="-285750" algn="l">
              <a:buFont typeface="+mj-lt"/>
              <a:buAutoNum type="arabicPeriod"/>
            </a:pPr>
            <a:r>
              <a:rPr lang="en-US" b="1" i="0" dirty="0">
                <a:solidFill>
                  <a:srgbClr val="111111"/>
                </a:solidFill>
                <a:effectLst/>
                <a:latin typeface="-apple-system"/>
              </a:rPr>
              <a:t>Definition</a:t>
            </a:r>
            <a:r>
              <a:rPr lang="en-US" b="0" i="0" dirty="0">
                <a:solidFill>
                  <a:srgbClr val="111111"/>
                </a:solidFill>
                <a:effectLst/>
                <a:latin typeface="-apple-system"/>
              </a:rPr>
              <a:t>: In symmetric clustering, two or more nodes actively run applications and </a:t>
            </a:r>
            <a:r>
              <a:rPr lang="en-US" b="1" i="0" dirty="0">
                <a:solidFill>
                  <a:srgbClr val="111111"/>
                </a:solidFill>
                <a:effectLst/>
                <a:latin typeface="-apple-system"/>
              </a:rPr>
              <a:t>monitor each other</a:t>
            </a:r>
            <a:r>
              <a:rPr lang="en-US" b="0" i="0" dirty="0">
                <a:solidFill>
                  <a:srgbClr val="111111"/>
                </a:solidFill>
                <a:effectLst/>
                <a:latin typeface="-apple-system"/>
              </a:rPr>
              <a:t> simultaneously.</a:t>
            </a:r>
          </a:p>
          <a:p>
            <a:pPr marL="742950" lvl="1" indent="-285750" algn="l">
              <a:buFont typeface="+mj-lt"/>
              <a:buAutoNum type="arabicPeriod"/>
            </a:pPr>
            <a:r>
              <a:rPr lang="en-US" b="1" i="0" dirty="0">
                <a:solidFill>
                  <a:srgbClr val="111111"/>
                </a:solidFill>
                <a:effectLst/>
                <a:latin typeface="-apple-system"/>
              </a:rPr>
              <a:t>Efficiency</a:t>
            </a:r>
            <a:r>
              <a:rPr lang="en-US" b="0" i="0" dirty="0">
                <a:solidFill>
                  <a:srgbClr val="111111"/>
                </a:solidFill>
                <a:effectLst/>
                <a:latin typeface="-apple-system"/>
              </a:rPr>
              <a:t>: Symmetric clustering efficiently utilizes all hardware resources without keeping any node solely as a hot standby.</a:t>
            </a:r>
          </a:p>
          <a:p>
            <a:pPr algn="r" rtl="1"/>
            <a:endParaRPr lang="fa-IR" b="0" i="0" dirty="0">
              <a:solidFill>
                <a:srgbClr val="1F1F1F"/>
              </a:solidFill>
              <a:effectLst/>
              <a:latin typeface="Google Sans"/>
            </a:endParaRPr>
          </a:p>
          <a:p>
            <a:pPr algn="r" rtl="1"/>
            <a:endParaRPr lang="fa-IR" b="0" i="0" dirty="0">
              <a:solidFill>
                <a:srgbClr val="1F1F1F"/>
              </a:solidFill>
              <a:effectLst/>
              <a:latin typeface="Google Sans"/>
            </a:endParaRPr>
          </a:p>
          <a:p>
            <a:pPr algn="r" rtl="1"/>
            <a:endParaRPr lang="fa-IR" b="0" i="0" dirty="0">
              <a:solidFill>
                <a:srgbClr val="1F1F1F"/>
              </a:solidFill>
              <a:effectLst/>
              <a:latin typeface="Google Sans"/>
            </a:endParaRPr>
          </a:p>
          <a:p>
            <a:pPr algn="r" rtl="1"/>
            <a:r>
              <a:rPr lang="fa-IR" b="0" i="0" dirty="0">
                <a:solidFill>
                  <a:srgbClr val="1F1F1F"/>
                </a:solidFill>
                <a:effectLst/>
                <a:latin typeface="Google Sans"/>
              </a:rPr>
              <a:t>خوشه‌بندی (</a:t>
            </a:r>
            <a:r>
              <a:rPr lang="en-US" b="0" i="0" dirty="0">
                <a:solidFill>
                  <a:srgbClr val="1F1F1F"/>
                </a:solidFill>
                <a:effectLst/>
                <a:latin typeface="Google Sans"/>
              </a:rPr>
              <a:t>Clustering): </a:t>
            </a:r>
            <a:r>
              <a:rPr lang="fa-IR" b="0" i="0" dirty="0">
                <a:solidFill>
                  <a:srgbClr val="1F1F1F"/>
                </a:solidFill>
                <a:effectLst/>
                <a:latin typeface="Google Sans"/>
              </a:rPr>
              <a:t>مشابه سیستم‌های چند پردازنده‌ای، اما با چندین سیستم که با هم کار می‌کنند.</a:t>
            </a:r>
          </a:p>
          <a:p>
            <a:pPr algn="r" rtl="1">
              <a:buFont typeface="Arial" panose="020B0604020202020204" pitchFamily="34" charset="0"/>
              <a:buChar char="•"/>
            </a:pPr>
            <a:r>
              <a:rPr lang="fa-IR" b="0" i="0" dirty="0">
                <a:solidFill>
                  <a:srgbClr val="1F1F1F"/>
                </a:solidFill>
                <a:effectLst/>
                <a:latin typeface="Google Sans"/>
              </a:rPr>
              <a:t>معمولا از طریق یک شبکه ذخیره‌سازی (</a:t>
            </a:r>
            <a:r>
              <a:rPr lang="en-US" b="0" i="0" dirty="0">
                <a:solidFill>
                  <a:srgbClr val="1F1F1F"/>
                </a:solidFill>
                <a:effectLst/>
                <a:latin typeface="Google Sans"/>
              </a:rPr>
              <a:t>SAN) </a:t>
            </a:r>
            <a:r>
              <a:rPr lang="fa-IR" b="0" i="0" dirty="0">
                <a:solidFill>
                  <a:srgbClr val="1F1F1F"/>
                </a:solidFill>
                <a:effectLst/>
                <a:latin typeface="Google Sans"/>
              </a:rPr>
              <a:t>به اشتراک گذاری ذخیره‌سازی می‌پردازند.</a:t>
            </a:r>
          </a:p>
          <a:p>
            <a:pPr algn="r" rtl="1">
              <a:buFont typeface="Arial" panose="020B0604020202020204" pitchFamily="34" charset="0"/>
              <a:buChar char="•"/>
            </a:pPr>
            <a:r>
              <a:rPr lang="fa-IR" b="0" i="0" dirty="0">
                <a:solidFill>
                  <a:srgbClr val="1F1F1F"/>
                </a:solidFill>
                <a:effectLst/>
                <a:latin typeface="Google Sans"/>
              </a:rPr>
              <a:t>خدمات با دسترسی بالا را ارائه می‌دهد که در برابر خرابی‌ها مقاوم است.</a:t>
            </a:r>
          </a:p>
          <a:p>
            <a:pPr algn="r" rtl="1">
              <a:buFont typeface="Arial" panose="020B0604020202020204" pitchFamily="34" charset="0"/>
              <a:buChar char="•"/>
            </a:pPr>
            <a:r>
              <a:rPr lang="fa-IR" b="0" i="0" dirty="0">
                <a:solidFill>
                  <a:srgbClr val="1F1F1F"/>
                </a:solidFill>
                <a:effectLst/>
                <a:latin typeface="Google Sans"/>
              </a:rPr>
              <a:t>خوشه‌بندی نامتقارن یک ماشین را در حالت آماده به کار داغ (</a:t>
            </a:r>
            <a:r>
              <a:rPr lang="en-US" b="0" i="0" dirty="0">
                <a:solidFill>
                  <a:srgbClr val="1F1F1F"/>
                </a:solidFill>
                <a:effectLst/>
                <a:latin typeface="Google Sans"/>
              </a:rPr>
              <a:t>hot-standby) </a:t>
            </a:r>
            <a:r>
              <a:rPr lang="fa-IR" b="0" i="0" dirty="0">
                <a:solidFill>
                  <a:srgbClr val="1F1F1F"/>
                </a:solidFill>
                <a:effectLst/>
                <a:latin typeface="Google Sans"/>
              </a:rPr>
              <a:t>دارد.</a:t>
            </a:r>
          </a:p>
          <a:p>
            <a:pPr algn="r" rtl="1">
              <a:buFont typeface="Arial" panose="020B0604020202020204" pitchFamily="34" charset="0"/>
              <a:buChar char="•"/>
            </a:pPr>
            <a:r>
              <a:rPr lang="fa-IR" b="0" i="0" dirty="0">
                <a:solidFill>
                  <a:srgbClr val="1F1F1F"/>
                </a:solidFill>
                <a:effectLst/>
                <a:latin typeface="Google Sans"/>
              </a:rPr>
              <a:t>خوشه‌بندی متقارن چندین گره (</a:t>
            </a:r>
            <a:r>
              <a:rPr lang="en-US" b="0" i="0" dirty="0">
                <a:solidFill>
                  <a:srgbClr val="1F1F1F"/>
                </a:solidFill>
                <a:effectLst/>
                <a:latin typeface="Google Sans"/>
              </a:rPr>
              <a:t>node) </a:t>
            </a:r>
            <a:r>
              <a:rPr lang="fa-IR" b="0" i="0" dirty="0">
                <a:solidFill>
                  <a:srgbClr val="1F1F1F"/>
                </a:solidFill>
                <a:effectLst/>
                <a:latin typeface="Google Sans"/>
              </a:rPr>
              <a:t>دارد که برنامه‌ها را اجرا می‌کنند و بر یکدیگر نظارت دارند.</a:t>
            </a:r>
          </a:p>
          <a:p>
            <a:pPr algn="r" rtl="1">
              <a:buFont typeface="Arial" panose="020B0604020202020204" pitchFamily="34" charset="0"/>
              <a:buChar char="•"/>
            </a:pPr>
            <a:r>
              <a:rPr lang="fa-IR" b="0" i="0" dirty="0">
                <a:solidFill>
                  <a:srgbClr val="1F1F1F"/>
                </a:solidFill>
                <a:effectLst/>
                <a:latin typeface="Google Sans"/>
              </a:rPr>
              <a:t>برخی از خوشه‌ها برای محاسبات با عملکرد بالا (</a:t>
            </a:r>
            <a:r>
              <a:rPr lang="en-US" b="0" i="0" dirty="0">
                <a:solidFill>
                  <a:srgbClr val="1F1F1F"/>
                </a:solidFill>
                <a:effectLst/>
                <a:latin typeface="Google Sans"/>
              </a:rPr>
              <a:t>HPC) </a:t>
            </a:r>
            <a:r>
              <a:rPr lang="fa-IR" b="0" i="0" dirty="0">
                <a:solidFill>
                  <a:srgbClr val="1F1F1F"/>
                </a:solidFill>
                <a:effectLst/>
                <a:latin typeface="Google Sans"/>
              </a:rPr>
              <a:t>هستند.</a:t>
            </a:r>
          </a:p>
          <a:p>
            <a:pPr algn="r" rtl="1">
              <a:buFont typeface="Arial" panose="020B0604020202020204" pitchFamily="34" charset="0"/>
              <a:buChar char="•"/>
            </a:pPr>
            <a:r>
              <a:rPr lang="fa-IR" b="0" i="0" dirty="0">
                <a:solidFill>
                  <a:srgbClr val="1F1F1F"/>
                </a:solidFill>
                <a:effectLst/>
                <a:latin typeface="Google Sans"/>
              </a:rPr>
              <a:t>برنامه‌ها باید برای استفاده از موازی‌سازی نوشته شوند.</a:t>
            </a:r>
          </a:p>
          <a:p>
            <a:pPr algn="r" rtl="1">
              <a:buFont typeface="Arial" panose="020B0604020202020204" pitchFamily="34" charset="0"/>
              <a:buChar char="•"/>
            </a:pPr>
            <a:r>
              <a:rPr lang="fa-IR" b="0" i="0" dirty="0">
                <a:solidFill>
                  <a:srgbClr val="1F1F1F"/>
                </a:solidFill>
                <a:effectLst/>
                <a:latin typeface="Google Sans"/>
              </a:rPr>
              <a:t>برخی دارای مدیریت‌کننده قفل توزیع‌شده (</a:t>
            </a:r>
            <a:r>
              <a:rPr lang="en-US" b="0" i="0" dirty="0">
                <a:solidFill>
                  <a:srgbClr val="1F1F1F"/>
                </a:solidFill>
                <a:effectLst/>
                <a:latin typeface="Google Sans"/>
              </a:rPr>
              <a:t>DLM) </a:t>
            </a:r>
            <a:r>
              <a:rPr lang="fa-IR" b="0" i="0" dirty="0">
                <a:solidFill>
                  <a:srgbClr val="1F1F1F"/>
                </a:solidFill>
                <a:effectLst/>
                <a:latin typeface="Google Sans"/>
              </a:rPr>
              <a:t>برای جلوگیری از عملیات متضاد هستند.</a:t>
            </a:r>
          </a:p>
          <a:p>
            <a:pPr algn="r" rtl="1"/>
            <a:endParaRPr lang="en-US" altLang="en-US" b="0" dirty="0">
              <a:latin typeface="Times New Roman" panose="02020603050405020304" pitchFamily="18" charset="0"/>
            </a:endParaRPr>
          </a:p>
        </p:txBody>
      </p:sp>
    </p:spTree>
    <p:extLst>
      <p:ext uri="{BB962C8B-B14F-4D97-AF65-F5344CB8AC3E}">
        <p14:creationId xmlns:p14="http://schemas.microsoft.com/office/powerpoint/2010/main" val="2839582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1F1F1F"/>
                </a:solidFill>
                <a:effectLst/>
                <a:latin typeface="Google Sans"/>
              </a:rPr>
              <a:t>این برد، پس از پر شدن اسلات‌هایش، یک کامپیوتر کاملا کاربردی است. این برد از یک سوکت پردازنده حاوی </a:t>
            </a:r>
            <a:r>
              <a:rPr lang="en-US" b="0" i="0" dirty="0">
                <a:solidFill>
                  <a:srgbClr val="1F1F1F"/>
                </a:solidFill>
                <a:effectLst/>
                <a:latin typeface="Google Sans"/>
              </a:rPr>
              <a:t>CPU، </a:t>
            </a:r>
            <a:r>
              <a:rPr lang="fa-IR" b="0" i="0" dirty="0">
                <a:solidFill>
                  <a:srgbClr val="1F1F1F"/>
                </a:solidFill>
                <a:effectLst/>
                <a:latin typeface="Google Sans"/>
              </a:rPr>
              <a:t>سوکت‌های </a:t>
            </a:r>
            <a:r>
              <a:rPr lang="en-US" b="0" i="0" dirty="0">
                <a:solidFill>
                  <a:srgbClr val="1F1F1F"/>
                </a:solidFill>
                <a:effectLst/>
                <a:latin typeface="Google Sans"/>
              </a:rPr>
              <a:t>DRAM، </a:t>
            </a:r>
            <a:r>
              <a:rPr lang="fa-IR" b="0" i="0" dirty="0">
                <a:solidFill>
                  <a:srgbClr val="1F1F1F"/>
                </a:solidFill>
                <a:effectLst/>
                <a:latin typeface="Google Sans"/>
              </a:rPr>
              <a:t>اسلات‌های باس </a:t>
            </a:r>
            <a:r>
              <a:rPr lang="en-US" b="0" i="0" dirty="0">
                <a:solidFill>
                  <a:srgbClr val="1F1F1F"/>
                </a:solidFill>
                <a:effectLst/>
                <a:latin typeface="Google Sans"/>
              </a:rPr>
              <a:t>PCIe </a:t>
            </a:r>
            <a:r>
              <a:rPr lang="fa-IR" b="0" i="0" dirty="0">
                <a:solidFill>
                  <a:srgbClr val="1F1F1F"/>
                </a:solidFill>
                <a:effectLst/>
                <a:latin typeface="Google Sans"/>
              </a:rPr>
              <a:t>و کانکتورهای </a:t>
            </a:r>
            <a:r>
              <a:rPr lang="en-US" b="0" i="0" dirty="0">
                <a:solidFill>
                  <a:srgbClr val="1F1F1F"/>
                </a:solidFill>
                <a:effectLst/>
                <a:latin typeface="Google Sans"/>
              </a:rPr>
              <a:t>I/O </a:t>
            </a:r>
            <a:r>
              <a:rPr lang="fa-IR" b="0" i="0" dirty="0">
                <a:solidFill>
                  <a:srgbClr val="1F1F1F"/>
                </a:solidFill>
                <a:effectLst/>
                <a:latin typeface="Google Sans"/>
              </a:rPr>
              <a:t>از انواع مختلف تشکیل شده است. حتی کم‌هزینه‌ترین </a:t>
            </a:r>
            <a:r>
              <a:rPr lang="en-US" b="0" i="0" dirty="0">
                <a:solidFill>
                  <a:srgbClr val="1F1F1F"/>
                </a:solidFill>
                <a:effectLst/>
                <a:latin typeface="Google Sans"/>
              </a:rPr>
              <a:t>CPU </a:t>
            </a:r>
            <a:r>
              <a:rPr lang="fa-IR" b="0" i="0" dirty="0">
                <a:solidFill>
                  <a:srgbClr val="1F1F1F"/>
                </a:solidFill>
                <a:effectLst/>
                <a:latin typeface="Google Sans"/>
              </a:rPr>
              <a:t>های عمومی نیز دارای چندین هسته هستند. برخی از مادربردها دارای چندین سوکت پردازنده هستند. کامپیوترهای پیشرفته‌تر امکان استفاده از بیش از یک برد سیستم را فراهم می‌کنند و سیستم‌های </a:t>
            </a:r>
            <a:r>
              <a:rPr lang="en-US" b="0" i="0" dirty="0">
                <a:solidFill>
                  <a:srgbClr val="1F1F1F"/>
                </a:solidFill>
                <a:effectLst/>
                <a:latin typeface="Google Sans"/>
              </a:rPr>
              <a:t>NUMA </a:t>
            </a:r>
            <a:r>
              <a:rPr lang="fa-IR" b="0" i="0" dirty="0">
                <a:solidFill>
                  <a:srgbClr val="1F1F1F"/>
                </a:solidFill>
                <a:effectLst/>
                <a:latin typeface="Google Sans"/>
              </a:rPr>
              <a:t>را ایجاد می‌کنند.</a:t>
            </a:r>
            <a:endParaRPr lang="en-US" b="0" i="0" dirty="0">
              <a:solidFill>
                <a:srgbClr val="1F1F1F"/>
              </a:solidFill>
              <a:effectLst/>
              <a:latin typeface="Google Sans"/>
            </a:endParaRPr>
          </a:p>
          <a:p>
            <a:pPr algn="r" rtl="1"/>
            <a:r>
              <a:rPr lang="en-US" b="0" i="0" u="none" strike="noStrike" dirty="0">
                <a:solidFill>
                  <a:srgbClr val="4007A2"/>
                </a:solidFill>
                <a:effectLst/>
                <a:latin typeface="-apple-system"/>
                <a:hlinkClick r:id="rId3"/>
              </a:rPr>
              <a:t>A PCI slot is a </a:t>
            </a:r>
            <a:r>
              <a:rPr lang="en-US" b="1" i="0" u="none" strike="noStrike" dirty="0">
                <a:solidFill>
                  <a:srgbClr val="4007A2"/>
                </a:solidFill>
                <a:effectLst/>
                <a:latin typeface="-apple-system"/>
                <a:hlinkClick r:id="rId3"/>
              </a:rPr>
              <a:t>built-in slot on a device that allows for the attachment of various hardware components such as network cards, modems, sound cards, disk controllers and other peripherals</a:t>
            </a:r>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76</a:t>
            </a:fld>
            <a:endParaRPr lang="en-US" altLang="en-US"/>
          </a:p>
        </p:txBody>
      </p:sp>
    </p:spTree>
    <p:extLst>
      <p:ext uri="{BB962C8B-B14F-4D97-AF65-F5344CB8AC3E}">
        <p14:creationId xmlns:p14="http://schemas.microsoft.com/office/powerpoint/2010/main" val="1641531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1600">
                <a:solidFill>
                  <a:schemeClr val="tx1"/>
                </a:solidFill>
                <a:latin typeface="Helvetica" panose="020B0604020202020204" pitchFamily="34" charset="0"/>
                <a:ea typeface="ＭＳ Ｐゴシック" panose="020B0600070205080204" pitchFamily="34" charset="-128"/>
              </a:defRPr>
            </a:lvl1pPr>
            <a:lvl2pPr marL="742950" indent="-285750" defTabSz="927100">
              <a:defRPr sz="1600">
                <a:solidFill>
                  <a:schemeClr val="tx1"/>
                </a:solidFill>
                <a:latin typeface="Helvetica" panose="020B0604020202020204" pitchFamily="34" charset="0"/>
                <a:ea typeface="ＭＳ Ｐゴシック" panose="020B0600070205080204" pitchFamily="34" charset="-128"/>
              </a:defRPr>
            </a:lvl2pPr>
            <a:lvl3pPr marL="1143000" indent="-228600" defTabSz="927100">
              <a:defRPr sz="1600">
                <a:solidFill>
                  <a:schemeClr val="tx1"/>
                </a:solidFill>
                <a:latin typeface="Helvetica" panose="020B0604020202020204" pitchFamily="34" charset="0"/>
                <a:ea typeface="ＭＳ Ｐゴシック" panose="020B0600070205080204" pitchFamily="34" charset="-128"/>
              </a:defRPr>
            </a:lvl3pPr>
            <a:lvl4pPr marL="1600200" indent="-228600" defTabSz="927100">
              <a:defRPr sz="1600">
                <a:solidFill>
                  <a:schemeClr val="tx1"/>
                </a:solidFill>
                <a:latin typeface="Helvetica" panose="020B0604020202020204" pitchFamily="34" charset="0"/>
                <a:ea typeface="ＭＳ Ｐゴシック" panose="020B0600070205080204" pitchFamily="34" charset="-128"/>
              </a:defRPr>
            </a:lvl4pPr>
            <a:lvl5pPr marL="2057400" indent="-228600" defTabSz="927100">
              <a:defRPr sz="1600">
                <a:solidFill>
                  <a:schemeClr val="tx1"/>
                </a:solidFill>
                <a:latin typeface="Helvetica" panose="020B0604020202020204" pitchFamily="34" charset="0"/>
                <a:ea typeface="ＭＳ Ｐゴシック" panose="020B0600070205080204" pitchFamily="34" charset="-128"/>
              </a:defRPr>
            </a:lvl5pPr>
            <a:lvl6pPr marL="25146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6pPr>
            <a:lvl7pPr marL="29718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7pPr>
            <a:lvl8pPr marL="34290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8pPr>
            <a:lvl9pPr marL="3886200" indent="-228600" defTabSz="9271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9pPr>
          </a:lstStyle>
          <a:p>
            <a:fld id="{343EEFE5-6DA2-40BF-A0EC-25CFBBE7FBB4}" type="slidenum">
              <a:rPr lang="en-US" altLang="en-US" sz="1200"/>
              <a:pPr/>
              <a:t>77</a:t>
            </a:fld>
            <a:endParaRPr lang="en-US" alt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31414" y="4410392"/>
            <a:ext cx="5134874" cy="417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14783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E8609E4-2FA6-4985-9D67-5FCD713B133E}"/>
              </a:ext>
            </a:extLst>
          </p:cNvPr>
          <p:cNvSpPr>
            <a:spLocks noGrp="1" noRot="1" noChangeAspect="1" noChangeArrowheads="1" noTextEdit="1"/>
          </p:cNvSpPr>
          <p:nvPr>
            <p:ph type="sldImg"/>
          </p:nvPr>
        </p:nvSpPr>
        <p:spPr>
          <a:xfrm>
            <a:off x="1117600" y="696913"/>
            <a:ext cx="4648200" cy="3486150"/>
          </a:xfrm>
          <a:ln/>
        </p:spPr>
      </p:sp>
      <p:sp>
        <p:nvSpPr>
          <p:cNvPr id="103427" name="Rectangle 3">
            <a:extLst>
              <a:ext uri="{FF2B5EF4-FFF2-40B4-BE49-F238E27FC236}">
                <a16:creationId xmlns:a16="http://schemas.microsoft.com/office/drawing/2014/main" id="{BE4AB7D9-4D3B-49B7-A873-A570C1E105A3}"/>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marL="171450" indent="-171450" algn="r" rtl="1">
              <a:buFont typeface="Arial" panose="020B0604020202020204" pitchFamily="34" charset="0"/>
              <a:buChar char="•"/>
            </a:pPr>
            <a:r>
              <a:rPr lang="fa-IR" b="1" i="0" dirty="0">
                <a:solidFill>
                  <a:srgbClr val="1F1F1F"/>
                </a:solidFill>
                <a:effectLst/>
                <a:latin typeface="Google Sans"/>
              </a:rPr>
              <a:t>پایانه‌های مبتدی توسط رایانه‌های شخصی هوشمند جایگزین شدند</a:t>
            </a:r>
            <a:endParaRPr lang="fa-IR" b="0" i="0" dirty="0">
              <a:solidFill>
                <a:srgbClr val="1F1F1F"/>
              </a:solidFill>
              <a:effectLst/>
              <a:latin typeface="Google Sans"/>
            </a:endParaRPr>
          </a:p>
          <a:p>
            <a:pPr marL="171450" indent="-171450" algn="r" rtl="1">
              <a:buFont typeface="Arial" panose="020B0604020202020204" pitchFamily="34" charset="0"/>
              <a:buChar char="•"/>
            </a:pPr>
            <a:r>
              <a:rPr lang="fa-IR" b="0" i="0" dirty="0">
                <a:solidFill>
                  <a:srgbClr val="1F1F1F"/>
                </a:solidFill>
                <a:effectLst/>
                <a:latin typeface="Google Sans"/>
              </a:rPr>
              <a:t>در گذشته، رایانه‌های رومیزی عمدتاً به عنوان پایانه‌های "مبتدی" عمل می‌کردند و توانایی پردازش محدودی داشتند. این پایانه‌ها با </a:t>
            </a:r>
            <a:r>
              <a:rPr lang="fa-IR" b="1" i="0" dirty="0">
                <a:solidFill>
                  <a:srgbClr val="1F1F1F"/>
                </a:solidFill>
                <a:effectLst/>
                <a:latin typeface="Google Sans"/>
              </a:rPr>
              <a:t>کامپیوترهای شخصی (</a:t>
            </a:r>
            <a:r>
              <a:rPr lang="en-US" b="1" i="0" dirty="0">
                <a:solidFill>
                  <a:srgbClr val="1F1F1F"/>
                </a:solidFill>
                <a:effectLst/>
                <a:latin typeface="Google Sans"/>
              </a:rPr>
              <a:t>PCs)</a:t>
            </a:r>
            <a:r>
              <a:rPr lang="en-US" b="0" i="0" dirty="0">
                <a:solidFill>
                  <a:srgbClr val="1F1F1F"/>
                </a:solidFill>
                <a:effectLst/>
                <a:latin typeface="Google Sans"/>
              </a:rPr>
              <a:t> </a:t>
            </a:r>
            <a:r>
              <a:rPr lang="fa-IR" b="0" i="0" dirty="0">
                <a:solidFill>
                  <a:srgbClr val="1F1F1F"/>
                </a:solidFill>
                <a:effectLst/>
                <a:latin typeface="Google Sans"/>
              </a:rPr>
              <a:t>قدرتمندتر جایگزین شدند که می توانند طیف وسیعی از وظایف را به طور مستقل انجام دهند.</a:t>
            </a:r>
          </a:p>
          <a:p>
            <a:pPr marL="171450" indent="-171450" algn="r" rtl="1">
              <a:buFont typeface="Arial" panose="020B0604020202020204" pitchFamily="34" charset="0"/>
              <a:buChar char="•"/>
            </a:pPr>
            <a:r>
              <a:rPr lang="fa-IR" b="1" i="0" dirty="0">
                <a:solidFill>
                  <a:srgbClr val="1F1F1F"/>
                </a:solidFill>
                <a:effectLst/>
                <a:latin typeface="Google Sans"/>
              </a:rPr>
              <a:t>بسیاری از سیستم‌ها اکنون به سرور تبدیل شده‌اند که به درخواست‌های ایجاد شده توسط مشتریان پاسخ می‌دهند</a:t>
            </a:r>
            <a:endParaRPr lang="fa-IR" b="0" i="0" dirty="0">
              <a:solidFill>
                <a:srgbClr val="1F1F1F"/>
              </a:solidFill>
              <a:effectLst/>
              <a:latin typeface="Google Sans"/>
            </a:endParaRPr>
          </a:p>
          <a:p>
            <a:pPr marL="171450" indent="-171450" algn="r" rtl="1">
              <a:buFont typeface="Arial" panose="020B0604020202020204" pitchFamily="34" charset="0"/>
              <a:buChar char="•"/>
            </a:pPr>
            <a:r>
              <a:rPr lang="fa-IR" b="0" i="0" dirty="0">
                <a:solidFill>
                  <a:srgbClr val="1F1F1F"/>
                </a:solidFill>
                <a:effectLst/>
                <a:latin typeface="Google Sans"/>
              </a:rPr>
              <a:t>در دنیای مدرن، بسیاری از سیستم‌های کامپیوتری دیگر صرفاً برای محاسبات شخصی استفاده نمی‌شوند، بلکه به عنوان </a:t>
            </a:r>
            <a:r>
              <a:rPr lang="fa-IR" b="1" i="0" dirty="0">
                <a:solidFill>
                  <a:srgbClr val="1F1F1F"/>
                </a:solidFill>
                <a:effectLst/>
                <a:latin typeface="Google Sans"/>
              </a:rPr>
              <a:t>سرور</a:t>
            </a:r>
            <a:r>
              <a:rPr lang="fa-IR" b="0" i="0" dirty="0">
                <a:solidFill>
                  <a:srgbClr val="1F1F1F"/>
                </a:solidFill>
                <a:effectLst/>
                <a:latin typeface="Google Sans"/>
              </a:rPr>
              <a:t> عمل می‌کنند. سرور رایانه‌ای است که منابع مانند داده‌ها، برنامه‌ها و خدمات را در اختیار سایر رایانه‌ها (به نام </a:t>
            </a:r>
            <a:r>
              <a:rPr lang="fa-IR" b="1" i="0" dirty="0">
                <a:solidFill>
                  <a:srgbClr val="1F1F1F"/>
                </a:solidFill>
                <a:effectLst/>
                <a:latin typeface="Google Sans"/>
              </a:rPr>
              <a:t>مشتری</a:t>
            </a:r>
            <a:r>
              <a:rPr lang="fa-IR" b="0" i="0" dirty="0">
                <a:solidFill>
                  <a:srgbClr val="1F1F1F"/>
                </a:solidFill>
                <a:effectLst/>
                <a:latin typeface="Google Sans"/>
              </a:rPr>
              <a:t>) قرار می‌دهد.</a:t>
            </a:r>
          </a:p>
          <a:p>
            <a:pPr marL="171450" indent="-171450" algn="r" rtl="1">
              <a:buFont typeface="Arial" panose="020B0604020202020204" pitchFamily="34" charset="0"/>
              <a:buChar char="•"/>
            </a:pPr>
            <a:r>
              <a:rPr lang="fa-IR" b="1" i="0" dirty="0">
                <a:solidFill>
                  <a:srgbClr val="1F1F1F"/>
                </a:solidFill>
                <a:effectLst/>
                <a:latin typeface="Google Sans"/>
              </a:rPr>
              <a:t>سیستم سرور محاسباتی رابطه‌ای را برای مشتریان جهت درخواست خدمات (مانند پایگاه داده) فراهم می‌کند</a:t>
            </a:r>
            <a:endParaRPr lang="fa-IR" b="0" i="0" dirty="0">
              <a:solidFill>
                <a:srgbClr val="1F1F1F"/>
              </a:solidFill>
              <a:effectLst/>
              <a:latin typeface="Google Sans"/>
            </a:endParaRPr>
          </a:p>
          <a:p>
            <a:pPr marL="171450" indent="-171450" algn="r" rtl="1">
              <a:buFont typeface="Arial" panose="020B0604020202020204" pitchFamily="34" charset="0"/>
              <a:buChar char="•"/>
            </a:pPr>
            <a:r>
              <a:rPr lang="fa-IR" b="0" i="0" dirty="0">
                <a:solidFill>
                  <a:srgbClr val="1F1F1F"/>
                </a:solidFill>
                <a:effectLst/>
                <a:latin typeface="Google Sans"/>
              </a:rPr>
              <a:t>یکی از انواع رایج سرور، </a:t>
            </a:r>
            <a:r>
              <a:rPr lang="fa-IR" b="1" i="0" dirty="0">
                <a:solidFill>
                  <a:srgbClr val="1F1F1F"/>
                </a:solidFill>
                <a:effectLst/>
                <a:latin typeface="Google Sans"/>
              </a:rPr>
              <a:t>سرور محاسبات</a:t>
            </a:r>
            <a:r>
              <a:rPr lang="fa-IR" b="0" i="0" dirty="0">
                <a:solidFill>
                  <a:srgbClr val="1F1F1F"/>
                </a:solidFill>
                <a:effectLst/>
                <a:latin typeface="Google Sans"/>
              </a:rPr>
              <a:t> است که به مشتریان اجازه می‌دهد تا از قدرت پردازش سرور برای انجام محاسبات پیچیده استفاده کنند. به عنوان مثال، یک شرکت طراحی ممکن است از سرور محاسبات برای رندر کردن تصاویر سه بعدی پیچیده استفاده کند.</a:t>
            </a:r>
          </a:p>
          <a:p>
            <a:pPr marL="171450" indent="-171450" algn="r" rtl="1">
              <a:buFont typeface="Arial" panose="020B0604020202020204" pitchFamily="34" charset="0"/>
              <a:buChar char="•"/>
            </a:pPr>
            <a:r>
              <a:rPr lang="fa-IR" b="1" i="0" dirty="0">
                <a:solidFill>
                  <a:srgbClr val="1F1F1F"/>
                </a:solidFill>
                <a:effectLst/>
                <a:latin typeface="Google Sans"/>
              </a:rPr>
              <a:t>سیستم سرور فایل رابطه‌ای را برای ذخیره و بازیابی فایل‌ها توسط مشتریان فراهم می‌کند</a:t>
            </a:r>
            <a:endParaRPr lang="fa-IR" b="0" i="0" dirty="0">
              <a:solidFill>
                <a:srgbClr val="1F1F1F"/>
              </a:solidFill>
              <a:effectLst/>
              <a:latin typeface="Google Sans"/>
            </a:endParaRPr>
          </a:p>
          <a:p>
            <a:pPr marL="171450" indent="-171450" algn="r" rtl="1">
              <a:buFont typeface="Arial" panose="020B0604020202020204" pitchFamily="34" charset="0"/>
              <a:buChar char="•"/>
            </a:pPr>
            <a:r>
              <a:rPr lang="fa-IR" b="0" i="0" dirty="0">
                <a:solidFill>
                  <a:srgbClr val="1F1F1F"/>
                </a:solidFill>
                <a:effectLst/>
                <a:latin typeface="Google Sans"/>
              </a:rPr>
              <a:t>نوع دیگری از سرور، </a:t>
            </a:r>
            <a:r>
              <a:rPr lang="fa-IR" b="1" i="0" dirty="0">
                <a:solidFill>
                  <a:srgbClr val="1F1F1F"/>
                </a:solidFill>
                <a:effectLst/>
                <a:latin typeface="Google Sans"/>
              </a:rPr>
              <a:t>سرور فایل</a:t>
            </a:r>
            <a:r>
              <a:rPr lang="fa-IR" b="0" i="0" dirty="0">
                <a:solidFill>
                  <a:srgbClr val="1F1F1F"/>
                </a:solidFill>
                <a:effectLst/>
                <a:latin typeface="Google Sans"/>
              </a:rPr>
              <a:t> است که به چندین کاربر اجازه می‌دهد تا فایل‌ها را به طور مرکزی ذخیره و به اشتراک بگذارند. این امر دسترسی به فایل‌ها را برای همه کاربران آسان‌تر می‌کند و اطمینان می‌دهد که همه از آخرین نسخه فایل‌ها استفاده می‌کنند.</a:t>
            </a:r>
          </a:p>
          <a:p>
            <a:pPr marL="171450" indent="-171450" algn="r" rtl="1">
              <a:buFont typeface="Arial" panose="020B0604020202020204" pitchFamily="34" charset="0"/>
              <a:buChar char="•"/>
            </a:pPr>
            <a:endParaRPr lang="en-US" altLang="en-US" dirty="0">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879CCAE-5999-4F9C-B096-A4124463BA56}"/>
              </a:ext>
            </a:extLst>
          </p:cNvPr>
          <p:cNvSpPr>
            <a:spLocks noGrp="1" noRot="1" noChangeAspect="1" noChangeArrowheads="1" noTextEdit="1"/>
          </p:cNvSpPr>
          <p:nvPr>
            <p:ph type="sldImg"/>
          </p:nvPr>
        </p:nvSpPr>
        <p:spPr>
          <a:xfrm>
            <a:off x="1117600" y="696913"/>
            <a:ext cx="4648200" cy="3486150"/>
          </a:xfrm>
          <a:ln/>
        </p:spPr>
      </p:sp>
      <p:sp>
        <p:nvSpPr>
          <p:cNvPr id="105475" name="Rectangle 3">
            <a:extLst>
              <a:ext uri="{FF2B5EF4-FFF2-40B4-BE49-F238E27FC236}">
                <a16:creationId xmlns:a16="http://schemas.microsoft.com/office/drawing/2014/main" id="{127FEFA8-9D45-40D3-A1F0-799DC10A2EF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i="0" dirty="0">
                <a:solidFill>
                  <a:srgbClr val="1F1F1F"/>
                </a:solidFill>
                <a:effectLst/>
                <a:latin typeface="Google Sans"/>
              </a:rPr>
              <a:t>مدل دیگری از سیستم توزیع‌شده</a:t>
            </a:r>
            <a:endParaRPr lang="fa-IR" b="0" i="0" dirty="0">
              <a:solidFill>
                <a:srgbClr val="1F1F1F"/>
              </a:solidFill>
              <a:effectLst/>
              <a:latin typeface="Google Sans"/>
            </a:endParaRPr>
          </a:p>
          <a:p>
            <a:pPr algn="r" rtl="1"/>
            <a:r>
              <a:rPr lang="fa-IR" b="0" i="0" dirty="0">
                <a:solidFill>
                  <a:srgbClr val="1F1F1F"/>
                </a:solidFill>
                <a:effectLst/>
                <a:latin typeface="Google Sans"/>
              </a:rPr>
              <a:t>یک مدل رایج دیگر از سیستم‌های توزیع‌شده، </a:t>
            </a:r>
            <a:r>
              <a:rPr lang="fa-IR" b="1" i="0" dirty="0">
                <a:solidFill>
                  <a:srgbClr val="1F1F1F"/>
                </a:solidFill>
                <a:effectLst/>
                <a:latin typeface="Google Sans"/>
              </a:rPr>
              <a:t>سیستم‌های همتا به همتا (</a:t>
            </a:r>
            <a:r>
              <a:rPr lang="en-US" b="1" i="0" dirty="0">
                <a:solidFill>
                  <a:srgbClr val="1F1F1F"/>
                </a:solidFill>
                <a:effectLst/>
                <a:latin typeface="Google Sans"/>
              </a:rPr>
              <a:t>P2P)</a:t>
            </a:r>
            <a:r>
              <a:rPr lang="en-US" b="0" i="0" dirty="0">
                <a:solidFill>
                  <a:srgbClr val="1F1F1F"/>
                </a:solidFill>
                <a:effectLst/>
                <a:latin typeface="Google Sans"/>
              </a:rPr>
              <a:t> </a:t>
            </a:r>
            <a:r>
              <a:rPr lang="fa-IR" b="0" i="0" dirty="0">
                <a:solidFill>
                  <a:srgbClr val="1F1F1F"/>
                </a:solidFill>
                <a:effectLst/>
                <a:latin typeface="Google Sans"/>
              </a:rPr>
              <a:t>می‌باشد. این سیستم‌ها با مدل سنتی سرور-مشتری که در متن قبلی توضیح داده شد، متفاوت هستند.</a:t>
            </a:r>
          </a:p>
          <a:p>
            <a:pPr algn="r" rtl="1"/>
            <a:r>
              <a:rPr lang="fa-IR" b="1" i="0" dirty="0">
                <a:solidFill>
                  <a:srgbClr val="1F1F1F"/>
                </a:solidFill>
                <a:effectLst/>
                <a:latin typeface="Google Sans"/>
              </a:rPr>
              <a:t>شبکه‌های </a:t>
            </a:r>
            <a:r>
              <a:rPr lang="en-US" b="1" i="0" dirty="0">
                <a:solidFill>
                  <a:srgbClr val="1F1F1F"/>
                </a:solidFill>
                <a:effectLst/>
                <a:latin typeface="Google Sans"/>
              </a:rPr>
              <a:t>P2P </a:t>
            </a:r>
            <a:r>
              <a:rPr lang="fa-IR" b="1" i="0" dirty="0">
                <a:solidFill>
                  <a:srgbClr val="1F1F1F"/>
                </a:solidFill>
                <a:effectLst/>
                <a:latin typeface="Google Sans"/>
              </a:rPr>
              <a:t>بین سرویس‌گیرندگان و مشتریان تمایز قائل نمی‌شوند</a:t>
            </a:r>
            <a:endParaRPr lang="fa-IR" b="0" i="0" dirty="0">
              <a:solidFill>
                <a:srgbClr val="1F1F1F"/>
              </a:solidFill>
              <a:effectLst/>
              <a:latin typeface="Google Sans"/>
            </a:endParaRPr>
          </a:p>
          <a:p>
            <a:pPr algn="r" rtl="1"/>
            <a:r>
              <a:rPr lang="fa-IR" b="0" i="0" dirty="0">
                <a:solidFill>
                  <a:srgbClr val="1F1F1F"/>
                </a:solidFill>
                <a:effectLst/>
                <a:latin typeface="Google Sans"/>
              </a:rPr>
              <a:t>برخلاف مدل سنتی سرور-مشتری که در آن رایانه‌ها به دو دسته سرور و مشتری تقسیم می‌شوند، در </a:t>
            </a:r>
            <a:r>
              <a:rPr lang="en-US" b="0" i="0" dirty="0">
                <a:solidFill>
                  <a:srgbClr val="1F1F1F"/>
                </a:solidFill>
                <a:effectLst/>
                <a:latin typeface="Google Sans"/>
              </a:rPr>
              <a:t>P2P، </a:t>
            </a:r>
            <a:r>
              <a:rPr lang="fa-IR" b="1" i="0" dirty="0">
                <a:solidFill>
                  <a:srgbClr val="1F1F1F"/>
                </a:solidFill>
                <a:effectLst/>
                <a:latin typeface="Google Sans"/>
              </a:rPr>
              <a:t>همه گره‌ها (</a:t>
            </a:r>
            <a:r>
              <a:rPr lang="en-US" b="1" i="0" dirty="0">
                <a:solidFill>
                  <a:srgbClr val="1F1F1F"/>
                </a:solidFill>
                <a:effectLst/>
                <a:latin typeface="Google Sans"/>
              </a:rPr>
              <a:t>nodes)</a:t>
            </a:r>
            <a:r>
              <a:rPr lang="en-US" b="0" i="0" dirty="0">
                <a:solidFill>
                  <a:srgbClr val="1F1F1F"/>
                </a:solidFill>
                <a:effectLst/>
                <a:latin typeface="Google Sans"/>
              </a:rPr>
              <a:t> </a:t>
            </a:r>
            <a:r>
              <a:rPr lang="fa-IR" b="0" i="0" dirty="0">
                <a:solidFill>
                  <a:srgbClr val="1F1F1F"/>
                </a:solidFill>
                <a:effectLst/>
                <a:latin typeface="Google Sans"/>
              </a:rPr>
              <a:t>به عنوان همتا در نظر گرفته می‌شوند. هر گره در شبکه </a:t>
            </a:r>
            <a:r>
              <a:rPr lang="en-US" b="0" i="0" dirty="0">
                <a:solidFill>
                  <a:srgbClr val="1F1F1F"/>
                </a:solidFill>
                <a:effectLst/>
                <a:latin typeface="Google Sans"/>
              </a:rPr>
              <a:t>P2P </a:t>
            </a:r>
            <a:r>
              <a:rPr lang="fa-IR" b="0" i="0" dirty="0">
                <a:solidFill>
                  <a:srgbClr val="1F1F1F"/>
                </a:solidFill>
                <a:effectLst/>
                <a:latin typeface="Google Sans"/>
              </a:rPr>
              <a:t>می‌تواند:</a:t>
            </a:r>
          </a:p>
          <a:p>
            <a:pPr algn="r" rtl="1">
              <a:buFont typeface="Arial" panose="020B0604020202020204" pitchFamily="34" charset="0"/>
              <a:buChar char="•"/>
            </a:pPr>
            <a:r>
              <a:rPr lang="fa-IR" b="1" i="0" dirty="0">
                <a:solidFill>
                  <a:srgbClr val="1F1F1F"/>
                </a:solidFill>
                <a:effectLst/>
                <a:latin typeface="Google Sans"/>
              </a:rPr>
              <a:t>به عنوان مشتری عمل کند:</a:t>
            </a:r>
            <a:r>
              <a:rPr lang="fa-IR" b="0" i="0" dirty="0">
                <a:solidFill>
                  <a:srgbClr val="1F1F1F"/>
                </a:solidFill>
                <a:effectLst/>
                <a:latin typeface="Google Sans"/>
              </a:rPr>
              <a:t> و از منابع (مانند فایل‌ها، برنامه‌ها یا خدمات) ارائه شده توسط سایر گره‌ها در شبکه استفاده کند.</a:t>
            </a:r>
          </a:p>
          <a:p>
            <a:pPr algn="r" rtl="1">
              <a:buFont typeface="Arial" panose="020B0604020202020204" pitchFamily="34" charset="0"/>
              <a:buChar char="•"/>
            </a:pPr>
            <a:r>
              <a:rPr lang="fa-IR" b="1" i="0" dirty="0">
                <a:solidFill>
                  <a:srgbClr val="1F1F1F"/>
                </a:solidFill>
                <a:effectLst/>
                <a:latin typeface="Google Sans"/>
              </a:rPr>
              <a:t>به عنوان سرور عمل کند:</a:t>
            </a:r>
            <a:r>
              <a:rPr lang="fa-IR" b="0" i="0" dirty="0">
                <a:solidFill>
                  <a:srgbClr val="1F1F1F"/>
                </a:solidFill>
                <a:effectLst/>
                <a:latin typeface="Google Sans"/>
              </a:rPr>
              <a:t> و منابع خود را در اختیار سایر گره‌های شبکه قرار دهد.</a:t>
            </a:r>
          </a:p>
          <a:p>
            <a:pPr algn="r" rtl="1">
              <a:buFont typeface="Arial" panose="020B0604020202020204" pitchFamily="34" charset="0"/>
              <a:buChar char="•"/>
            </a:pPr>
            <a:r>
              <a:rPr lang="fa-IR" b="1" i="0" dirty="0">
                <a:solidFill>
                  <a:srgbClr val="1F1F1F"/>
                </a:solidFill>
                <a:effectLst/>
                <a:latin typeface="Google Sans"/>
              </a:rPr>
              <a:t>به‌طور همزمان هم به عنوان مشتری و هم به عنوان سرور عمل کند:</a:t>
            </a:r>
            <a:r>
              <a:rPr lang="fa-IR" b="0" i="0" dirty="0">
                <a:solidFill>
                  <a:srgbClr val="1F1F1F"/>
                </a:solidFill>
                <a:effectLst/>
                <a:latin typeface="Google Sans"/>
              </a:rPr>
              <a:t> به این معنی که می‌تواند هم از منابع دیگران استفاده کند و هم منابع خود را به اشتراک بگذارد.</a:t>
            </a:r>
          </a:p>
          <a:p>
            <a:pPr algn="r" rtl="1"/>
            <a:r>
              <a:rPr lang="fa-IR" b="1" i="0" dirty="0">
                <a:solidFill>
                  <a:srgbClr val="1F1F1F"/>
                </a:solidFill>
                <a:effectLst/>
                <a:latin typeface="Google Sans"/>
              </a:rPr>
              <a:t>گره‌ها برای پیوستن به شبکه </a:t>
            </a:r>
            <a:r>
              <a:rPr lang="en-US" b="1" i="0" dirty="0">
                <a:solidFill>
                  <a:srgbClr val="1F1F1F"/>
                </a:solidFill>
                <a:effectLst/>
                <a:latin typeface="Google Sans"/>
              </a:rPr>
              <a:t>P2P </a:t>
            </a:r>
            <a:r>
              <a:rPr lang="fa-IR" b="1" i="0" dirty="0">
                <a:solidFill>
                  <a:srgbClr val="1F1F1F"/>
                </a:solidFill>
                <a:effectLst/>
                <a:latin typeface="Google Sans"/>
              </a:rPr>
              <a:t>نیاز به ثبت‌نام دارند</a:t>
            </a:r>
            <a:endParaRPr lang="fa-IR" b="0" i="0" dirty="0">
              <a:solidFill>
                <a:srgbClr val="1F1F1F"/>
              </a:solidFill>
              <a:effectLst/>
              <a:latin typeface="Google Sans"/>
            </a:endParaRPr>
          </a:p>
          <a:p>
            <a:pPr algn="r" rtl="1"/>
            <a:r>
              <a:rPr lang="fa-IR" b="0" i="0" dirty="0">
                <a:solidFill>
                  <a:srgbClr val="1F1F1F"/>
                </a:solidFill>
                <a:effectLst/>
                <a:latin typeface="Google Sans"/>
              </a:rPr>
              <a:t>هنگامی که یک گره جدید می‌خواهد به شبکه </a:t>
            </a:r>
            <a:r>
              <a:rPr lang="en-US" b="0" i="0" dirty="0">
                <a:solidFill>
                  <a:srgbClr val="1F1F1F"/>
                </a:solidFill>
                <a:effectLst/>
                <a:latin typeface="Google Sans"/>
              </a:rPr>
              <a:t>P2P </a:t>
            </a:r>
            <a:r>
              <a:rPr lang="fa-IR" b="0" i="0" dirty="0">
                <a:solidFill>
                  <a:srgbClr val="1F1F1F"/>
                </a:solidFill>
                <a:effectLst/>
                <a:latin typeface="Google Sans"/>
              </a:rPr>
              <a:t>بپیوندد، باید این فرآیند را طی کند:</a:t>
            </a:r>
          </a:p>
          <a:p>
            <a:pPr algn="r" rtl="1">
              <a:buFont typeface="Arial" panose="020B0604020202020204" pitchFamily="34" charset="0"/>
              <a:buChar char="•"/>
            </a:pPr>
            <a:r>
              <a:rPr lang="fa-IR" b="1" i="0" dirty="0">
                <a:solidFill>
                  <a:srgbClr val="1F1F1F"/>
                </a:solidFill>
                <a:effectLst/>
                <a:latin typeface="Google Sans"/>
              </a:rPr>
              <a:t>ثبت سرویس با سرویس جستجوی مرکزی:</a:t>
            </a:r>
            <a:r>
              <a:rPr lang="fa-IR" b="0" i="0" dirty="0">
                <a:solidFill>
                  <a:srgbClr val="1F1F1F"/>
                </a:solidFill>
                <a:effectLst/>
                <a:latin typeface="Google Sans"/>
              </a:rPr>
              <a:t> این سرویس به گره‌ها کمک می‌کند تا سایر گره‌هایی را که منابع مورد نظر آن‌ها را ارائه می‌دهند، پیدا کنند.</a:t>
            </a:r>
          </a:p>
          <a:p>
            <a:pPr algn="r" rtl="1">
              <a:buFont typeface="Arial" panose="020B0604020202020204" pitchFamily="34" charset="0"/>
              <a:buChar char="•"/>
            </a:pPr>
            <a:r>
              <a:rPr lang="fa-IR" b="1" i="0" dirty="0">
                <a:solidFill>
                  <a:srgbClr val="1F1F1F"/>
                </a:solidFill>
                <a:effectLst/>
                <a:latin typeface="Google Sans"/>
              </a:rPr>
              <a:t>پخش درخواست برای سرویس و پاسخ به درخواست‌های سرویس از طریق پروتکل کشف:</a:t>
            </a:r>
            <a:r>
              <a:rPr lang="fa-IR" b="0" i="0" dirty="0">
                <a:solidFill>
                  <a:srgbClr val="1F1F1F"/>
                </a:solidFill>
                <a:effectLst/>
                <a:latin typeface="Google Sans"/>
              </a:rPr>
              <a:t> در این روش، گره مستقیماً به همه گره‌های دیگر در شبکه اعلام می‌کند که به دنبال یک سرویس خاص است و همچنین به درخواست‌های سایر گره‌ها برای خدماتی که ارائه می‌دهد پاسخ می‌دهد.</a:t>
            </a:r>
          </a:p>
          <a:p>
            <a:pPr algn="r" rtl="1"/>
            <a:r>
              <a:rPr lang="fa-IR" b="1" i="0" dirty="0">
                <a:solidFill>
                  <a:srgbClr val="1F1F1F"/>
                </a:solidFill>
                <a:effectLst/>
                <a:latin typeface="Google Sans"/>
              </a:rPr>
              <a:t>نمونه‌هایی از شبکه‌های </a:t>
            </a:r>
            <a:r>
              <a:rPr lang="en-US" b="1" i="0" dirty="0">
                <a:solidFill>
                  <a:srgbClr val="1F1F1F"/>
                </a:solidFill>
                <a:effectLst/>
                <a:latin typeface="Google Sans"/>
              </a:rPr>
              <a:t>P2P:</a:t>
            </a:r>
            <a:endParaRPr lang="en-US" b="0" i="0" dirty="0">
              <a:solidFill>
                <a:srgbClr val="1F1F1F"/>
              </a:solidFill>
              <a:effectLst/>
              <a:latin typeface="Google Sans"/>
            </a:endParaRPr>
          </a:p>
          <a:p>
            <a:pPr algn="r" rtl="1">
              <a:buFont typeface="Arial" panose="020B0604020202020204" pitchFamily="34" charset="0"/>
              <a:buChar char="•"/>
            </a:pPr>
            <a:r>
              <a:rPr lang="fa-IR" b="1" i="0" dirty="0">
                <a:solidFill>
                  <a:srgbClr val="1F1F1F"/>
                </a:solidFill>
                <a:effectLst/>
                <a:latin typeface="Google Sans"/>
              </a:rPr>
              <a:t>اشتراک‌گذاری فایل:</a:t>
            </a:r>
            <a:r>
              <a:rPr lang="fa-IR" b="0" i="0" dirty="0">
                <a:solidFill>
                  <a:srgbClr val="1F1F1F"/>
                </a:solidFill>
                <a:effectLst/>
                <a:latin typeface="Google Sans"/>
              </a:rPr>
              <a:t> شبکه‌های </a:t>
            </a:r>
            <a:r>
              <a:rPr lang="en-US" b="0" i="0" dirty="0">
                <a:solidFill>
                  <a:srgbClr val="1F1F1F"/>
                </a:solidFill>
                <a:effectLst/>
                <a:latin typeface="Google Sans"/>
              </a:rPr>
              <a:t>P2P </a:t>
            </a:r>
            <a:r>
              <a:rPr lang="fa-IR" b="0" i="0" dirty="0">
                <a:solidFill>
                  <a:srgbClr val="1F1F1F"/>
                </a:solidFill>
                <a:effectLst/>
                <a:latin typeface="Google Sans"/>
              </a:rPr>
              <a:t>برای اشتراک‌گذاری فایل‌های موسیقی، فیلم و سایر فایل‌ها محبوب هستند. نمونه‌های اولیه این شبکه‌ها مانند </a:t>
            </a:r>
            <a:r>
              <a:rPr lang="en-US" b="0" i="0" dirty="0">
                <a:solidFill>
                  <a:srgbClr val="1F1F1F"/>
                </a:solidFill>
                <a:effectLst/>
                <a:latin typeface="Google Sans"/>
              </a:rPr>
              <a:t>Napster </a:t>
            </a:r>
            <a:r>
              <a:rPr lang="fa-IR" b="0" i="0" dirty="0">
                <a:solidFill>
                  <a:srgbClr val="1F1F1F"/>
                </a:solidFill>
                <a:effectLst/>
                <a:latin typeface="Google Sans"/>
              </a:rPr>
              <a:t>و </a:t>
            </a:r>
            <a:r>
              <a:rPr lang="en-US" b="0" i="0" dirty="0">
                <a:solidFill>
                  <a:srgbClr val="1F1F1F"/>
                </a:solidFill>
                <a:effectLst/>
                <a:latin typeface="Google Sans"/>
              </a:rPr>
              <a:t>Gnutella، </a:t>
            </a:r>
            <a:r>
              <a:rPr lang="fa-IR" b="0" i="0" dirty="0">
                <a:solidFill>
                  <a:srgbClr val="1F1F1F"/>
                </a:solidFill>
                <a:effectLst/>
                <a:latin typeface="Google Sans"/>
              </a:rPr>
              <a:t>بر اساس این مدل عمل می‌کردند.</a:t>
            </a:r>
          </a:p>
          <a:p>
            <a:pPr algn="r" rtl="1">
              <a:buFont typeface="Arial" panose="020B0604020202020204" pitchFamily="34" charset="0"/>
              <a:buChar char="•"/>
            </a:pPr>
            <a:r>
              <a:rPr lang="fa-IR" b="1" i="0" dirty="0">
                <a:solidFill>
                  <a:srgbClr val="1F1F1F"/>
                </a:solidFill>
                <a:effectLst/>
                <a:latin typeface="Google Sans"/>
              </a:rPr>
              <a:t>صدا روی پروتکل اینترنت (</a:t>
            </a:r>
            <a:r>
              <a:rPr lang="en-US" b="1" i="0" dirty="0">
                <a:solidFill>
                  <a:srgbClr val="1F1F1F"/>
                </a:solidFill>
                <a:effectLst/>
                <a:latin typeface="Google Sans"/>
              </a:rPr>
              <a:t>VoIP):</a:t>
            </a:r>
            <a:r>
              <a:rPr lang="en-US" b="0" i="0" dirty="0">
                <a:solidFill>
                  <a:srgbClr val="1F1F1F"/>
                </a:solidFill>
                <a:effectLst/>
                <a:latin typeface="Google Sans"/>
              </a:rPr>
              <a:t> </a:t>
            </a:r>
            <a:r>
              <a:rPr lang="fa-IR" b="0" i="0" dirty="0">
                <a:solidFill>
                  <a:srgbClr val="1F1F1F"/>
                </a:solidFill>
                <a:effectLst/>
                <a:latin typeface="Google Sans"/>
              </a:rPr>
              <a:t>برنامه‌های </a:t>
            </a:r>
            <a:r>
              <a:rPr lang="en-US" b="0" i="0" dirty="0">
                <a:solidFill>
                  <a:srgbClr val="1F1F1F"/>
                </a:solidFill>
                <a:effectLst/>
                <a:latin typeface="Google Sans"/>
              </a:rPr>
              <a:t>VoIP </a:t>
            </a:r>
            <a:r>
              <a:rPr lang="fa-IR" b="0" i="0" dirty="0">
                <a:solidFill>
                  <a:srgbClr val="1F1F1F"/>
                </a:solidFill>
                <a:effectLst/>
                <a:latin typeface="Google Sans"/>
              </a:rPr>
              <a:t>مانند </a:t>
            </a:r>
            <a:r>
              <a:rPr lang="en-US" b="0" i="0" dirty="0">
                <a:solidFill>
                  <a:srgbClr val="1F1F1F"/>
                </a:solidFill>
                <a:effectLst/>
                <a:latin typeface="Google Sans"/>
              </a:rPr>
              <a:t>Skype </a:t>
            </a:r>
            <a:r>
              <a:rPr lang="fa-IR" b="0" i="0" dirty="0">
                <a:solidFill>
                  <a:srgbClr val="1F1F1F"/>
                </a:solidFill>
                <a:effectLst/>
                <a:latin typeface="Google Sans"/>
              </a:rPr>
              <a:t>از شبکه‌های </a:t>
            </a:r>
            <a:r>
              <a:rPr lang="en-US" b="0" i="0" dirty="0">
                <a:solidFill>
                  <a:srgbClr val="1F1F1F"/>
                </a:solidFill>
                <a:effectLst/>
                <a:latin typeface="Google Sans"/>
              </a:rPr>
              <a:t>P2P </a:t>
            </a:r>
            <a:r>
              <a:rPr lang="fa-IR" b="0" i="0" dirty="0">
                <a:solidFill>
                  <a:srgbClr val="1F1F1F"/>
                </a:solidFill>
                <a:effectLst/>
                <a:latin typeface="Google Sans"/>
              </a:rPr>
              <a:t>برای برقراری تماس‌های صوتی و تصویری مستقیم بین کاربران استفاده می‌کنند.</a:t>
            </a:r>
          </a:p>
          <a:p>
            <a:pPr algn="r" rtl="1"/>
            <a:r>
              <a:rPr lang="fa-IR" b="1" i="0" dirty="0">
                <a:solidFill>
                  <a:srgbClr val="1F1F1F"/>
                </a:solidFill>
                <a:effectLst/>
                <a:latin typeface="Google Sans"/>
              </a:rPr>
              <a:t>اطلاعات اضافی:</a:t>
            </a:r>
            <a:endParaRPr lang="fa-IR" b="0" i="0" dirty="0">
              <a:solidFill>
                <a:srgbClr val="1F1F1F"/>
              </a:solidFill>
              <a:effectLst/>
              <a:latin typeface="Google Sans"/>
            </a:endParaRPr>
          </a:p>
          <a:p>
            <a:pPr algn="r" rtl="1">
              <a:buFont typeface="Arial" panose="020B0604020202020204" pitchFamily="34" charset="0"/>
              <a:buChar char="•"/>
            </a:pPr>
            <a:r>
              <a:rPr lang="fa-IR" b="1" i="0" dirty="0">
                <a:solidFill>
                  <a:srgbClr val="1F1F1F"/>
                </a:solidFill>
                <a:effectLst/>
                <a:latin typeface="Google Sans"/>
              </a:rPr>
              <a:t>گره (</a:t>
            </a:r>
            <a:r>
              <a:rPr lang="en-US" b="1" i="0" dirty="0">
                <a:solidFill>
                  <a:srgbClr val="1F1F1F"/>
                </a:solidFill>
                <a:effectLst/>
                <a:latin typeface="Google Sans"/>
              </a:rPr>
              <a:t>node):</a:t>
            </a:r>
            <a:r>
              <a:rPr lang="en-US" b="0" i="0" dirty="0">
                <a:solidFill>
                  <a:srgbClr val="1F1F1F"/>
                </a:solidFill>
                <a:effectLst/>
                <a:latin typeface="Google Sans"/>
              </a:rPr>
              <a:t> </a:t>
            </a:r>
            <a:r>
              <a:rPr lang="fa-IR" b="0" i="0" dirty="0">
                <a:solidFill>
                  <a:srgbClr val="1F1F1F"/>
                </a:solidFill>
                <a:effectLst/>
                <a:latin typeface="Google Sans"/>
              </a:rPr>
              <a:t>هر رایانه یا دستگاهی که بخشی از شبکه </a:t>
            </a:r>
            <a:r>
              <a:rPr lang="en-US" b="0" i="0" dirty="0">
                <a:solidFill>
                  <a:srgbClr val="1F1F1F"/>
                </a:solidFill>
                <a:effectLst/>
                <a:latin typeface="Google Sans"/>
              </a:rPr>
              <a:t>P2P </a:t>
            </a:r>
            <a:r>
              <a:rPr lang="fa-IR" b="0" i="0" dirty="0">
                <a:solidFill>
                  <a:srgbClr val="1F1F1F"/>
                </a:solidFill>
                <a:effectLst/>
                <a:latin typeface="Google Sans"/>
              </a:rPr>
              <a:t>است، یک گره در نظر گرفته می‌شود.</a:t>
            </a:r>
          </a:p>
          <a:p>
            <a:pPr algn="r" rtl="1">
              <a:buFont typeface="Arial" panose="020B0604020202020204" pitchFamily="34" charset="0"/>
              <a:buChar char="•"/>
            </a:pPr>
            <a:r>
              <a:rPr lang="fa-IR" b="1" i="0" dirty="0">
                <a:solidFill>
                  <a:srgbClr val="1F1F1F"/>
                </a:solidFill>
                <a:effectLst/>
                <a:latin typeface="Google Sans"/>
              </a:rPr>
              <a:t>پروتکل کشف (</a:t>
            </a:r>
            <a:r>
              <a:rPr lang="en-US" b="1" i="0" dirty="0">
                <a:solidFill>
                  <a:srgbClr val="1F1F1F"/>
                </a:solidFill>
                <a:effectLst/>
                <a:latin typeface="Google Sans"/>
              </a:rPr>
              <a:t>discovery protocol):</a:t>
            </a:r>
            <a:r>
              <a:rPr lang="en-US" b="0" i="0" dirty="0">
                <a:solidFill>
                  <a:srgbClr val="1F1F1F"/>
                </a:solidFill>
                <a:effectLst/>
                <a:latin typeface="Google Sans"/>
              </a:rPr>
              <a:t> </a:t>
            </a:r>
            <a:r>
              <a:rPr lang="fa-IR" b="0" i="0" dirty="0">
                <a:solidFill>
                  <a:srgbClr val="1F1F1F"/>
                </a:solidFill>
                <a:effectLst/>
                <a:latin typeface="Google Sans"/>
              </a:rPr>
              <a:t>مجموعه‌ای از قوانین است که گره‌ها در شبکه </a:t>
            </a:r>
            <a:r>
              <a:rPr lang="en-US" b="0" i="0" dirty="0">
                <a:solidFill>
                  <a:srgbClr val="1F1F1F"/>
                </a:solidFill>
                <a:effectLst/>
                <a:latin typeface="Google Sans"/>
              </a:rPr>
              <a:t>P2P </a:t>
            </a:r>
            <a:r>
              <a:rPr lang="fa-IR" b="0" i="0" dirty="0">
                <a:solidFill>
                  <a:srgbClr val="1F1F1F"/>
                </a:solidFill>
                <a:effectLst/>
                <a:latin typeface="Google Sans"/>
              </a:rPr>
              <a:t>برای یافتن یکدیگر و منابع مورد نیاز خود استفاده می‌کنند.</a:t>
            </a:r>
          </a:p>
          <a:p>
            <a:pPr algn="r" rtl="1"/>
            <a:endParaRPr lang="en-US" altLang="en-US" dirty="0">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547A43D-05BF-453A-830D-AFDB612267D2}"/>
              </a:ext>
            </a:extLst>
          </p:cNvPr>
          <p:cNvSpPr>
            <a:spLocks noGrp="1" noRot="1" noChangeAspect="1" noChangeArrowheads="1" noTextEdit="1"/>
          </p:cNvSpPr>
          <p:nvPr>
            <p:ph type="sldImg"/>
          </p:nvPr>
        </p:nvSpPr>
        <p:spPr>
          <a:xfrm>
            <a:off x="1117600" y="696913"/>
            <a:ext cx="4648200" cy="3486150"/>
          </a:xfrm>
          <a:ln/>
        </p:spPr>
      </p:sp>
      <p:sp>
        <p:nvSpPr>
          <p:cNvPr id="107523" name="Rectangle 3">
            <a:extLst>
              <a:ext uri="{FF2B5EF4-FFF2-40B4-BE49-F238E27FC236}">
                <a16:creationId xmlns:a16="http://schemas.microsoft.com/office/drawing/2014/main" id="{6239D267-6630-4441-AAD5-6EBECFC6D832}"/>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547A43D-05BF-453A-830D-AFDB612267D2}"/>
              </a:ext>
            </a:extLst>
          </p:cNvPr>
          <p:cNvSpPr>
            <a:spLocks noGrp="1" noRot="1" noChangeAspect="1" noChangeArrowheads="1" noTextEdit="1"/>
          </p:cNvSpPr>
          <p:nvPr>
            <p:ph type="sldImg"/>
          </p:nvPr>
        </p:nvSpPr>
        <p:spPr>
          <a:xfrm>
            <a:off x="1117600" y="696913"/>
            <a:ext cx="4648200" cy="3486150"/>
          </a:xfrm>
          <a:ln/>
        </p:spPr>
      </p:sp>
      <p:sp>
        <p:nvSpPr>
          <p:cNvPr id="107523" name="Rectangle 3">
            <a:extLst>
              <a:ext uri="{FF2B5EF4-FFF2-40B4-BE49-F238E27FC236}">
                <a16:creationId xmlns:a16="http://schemas.microsoft.com/office/drawing/2014/main" id="{6239D267-6630-4441-AAD5-6EBECFC6D832}"/>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i="0" dirty="0">
                <a:solidFill>
                  <a:srgbClr val="1F1F1F"/>
                </a:solidFill>
                <a:effectLst/>
                <a:latin typeface="Google Sans"/>
              </a:rPr>
              <a:t>انواع ابر (</a:t>
            </a:r>
            <a:r>
              <a:rPr lang="en-US" b="1" i="0" dirty="0">
                <a:solidFill>
                  <a:srgbClr val="1F1F1F"/>
                </a:solidFill>
                <a:effectLst/>
                <a:latin typeface="Google Sans"/>
              </a:rPr>
              <a:t>Cloud):</a:t>
            </a:r>
            <a:endParaRPr lang="en-US" b="0" i="0" dirty="0">
              <a:solidFill>
                <a:srgbClr val="1F1F1F"/>
              </a:solidFill>
              <a:effectLst/>
              <a:latin typeface="Google Sans"/>
            </a:endParaRPr>
          </a:p>
          <a:p>
            <a:pPr algn="r" rtl="1"/>
            <a:r>
              <a:rPr lang="fa-IR" b="1" i="0" dirty="0">
                <a:solidFill>
                  <a:srgbClr val="1F1F1F"/>
                </a:solidFill>
                <a:effectLst/>
                <a:latin typeface="Google Sans"/>
              </a:rPr>
              <a:t>ابر عمومی (</a:t>
            </a:r>
            <a:r>
              <a:rPr lang="en-US" b="1" i="0" dirty="0">
                <a:solidFill>
                  <a:srgbClr val="1F1F1F"/>
                </a:solidFill>
                <a:effectLst/>
                <a:latin typeface="Google Sans"/>
              </a:rPr>
              <a:t>Public cloud):</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در دسترس عموم از طریق اینترنت است و هر کسی با تمایل به پرداخت هزینه می‌تواند از آن استفاده کند.</a:t>
            </a:r>
          </a:p>
          <a:p>
            <a:pPr algn="r" rtl="1">
              <a:buFont typeface="Arial" panose="020B0604020202020204" pitchFamily="34" charset="0"/>
              <a:buChar char="•"/>
            </a:pPr>
            <a:r>
              <a:rPr lang="fa-IR" b="0" i="0" dirty="0">
                <a:solidFill>
                  <a:srgbClr val="1F1F1F"/>
                </a:solidFill>
                <a:effectLst/>
                <a:latin typeface="Google Sans"/>
              </a:rPr>
              <a:t>منابع محاسباتی، ذخیره‌سازی و شبکه توسط یک ارائه دهنده خدمات ابری (</a:t>
            </a:r>
            <a:r>
              <a:rPr lang="en-US" b="0" i="0" dirty="0">
                <a:solidFill>
                  <a:srgbClr val="1F1F1F"/>
                </a:solidFill>
                <a:effectLst/>
                <a:latin typeface="Google Sans"/>
              </a:rPr>
              <a:t>Cloud Service Provider </a:t>
            </a:r>
            <a:r>
              <a:rPr lang="fa-IR" b="0" i="0" dirty="0">
                <a:solidFill>
                  <a:srgbClr val="1F1F1F"/>
                </a:solidFill>
                <a:effectLst/>
                <a:latin typeface="Google Sans"/>
              </a:rPr>
              <a:t>یا </a:t>
            </a:r>
            <a:r>
              <a:rPr lang="en-US" b="0" i="0" dirty="0">
                <a:solidFill>
                  <a:srgbClr val="1F1F1F"/>
                </a:solidFill>
                <a:effectLst/>
                <a:latin typeface="Google Sans"/>
              </a:rPr>
              <a:t>CSP) </a:t>
            </a:r>
            <a:r>
              <a:rPr lang="fa-IR" b="0" i="0" dirty="0">
                <a:solidFill>
                  <a:srgbClr val="1F1F1F"/>
                </a:solidFill>
                <a:effectLst/>
                <a:latin typeface="Google Sans"/>
              </a:rPr>
              <a:t>مدیریت و به اشتراک گذاشته می‌شود.</a:t>
            </a:r>
          </a:p>
          <a:p>
            <a:pPr algn="r" rtl="1">
              <a:buFont typeface="Arial" panose="020B0604020202020204" pitchFamily="34" charset="0"/>
              <a:buChar char="•"/>
            </a:pPr>
            <a:r>
              <a:rPr lang="fa-IR" b="0" i="0" dirty="0">
                <a:solidFill>
                  <a:srgbClr val="1F1F1F"/>
                </a:solidFill>
                <a:effectLst/>
                <a:latin typeface="Google Sans"/>
              </a:rPr>
              <a:t>نمونه‌هایی از ابر عمومی: </a:t>
            </a:r>
            <a:r>
              <a:rPr lang="en-US" b="0" i="0" dirty="0">
                <a:solidFill>
                  <a:srgbClr val="1F1F1F"/>
                </a:solidFill>
                <a:effectLst/>
                <a:latin typeface="Google Sans"/>
              </a:rPr>
              <a:t>Amazon Web Services (AWS), Microsoft Azure, Google Cloud Platform (GCP)</a:t>
            </a:r>
          </a:p>
          <a:p>
            <a:pPr algn="r" rtl="1"/>
            <a:r>
              <a:rPr lang="fa-IR" b="1" i="0" dirty="0">
                <a:solidFill>
                  <a:srgbClr val="1F1F1F"/>
                </a:solidFill>
                <a:effectLst/>
                <a:latin typeface="Google Sans"/>
              </a:rPr>
              <a:t>ابر خصوصی (</a:t>
            </a:r>
            <a:r>
              <a:rPr lang="en-US" b="1" i="0" dirty="0">
                <a:solidFill>
                  <a:srgbClr val="1F1F1F"/>
                </a:solidFill>
                <a:effectLst/>
                <a:latin typeface="Google Sans"/>
              </a:rPr>
              <a:t>Private cloud):</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توسط یک شرکت برای استفاده اختصاصی آن شرکت اجرا می‌شود.</a:t>
            </a:r>
          </a:p>
          <a:p>
            <a:pPr algn="r" rtl="1">
              <a:buFont typeface="Arial" panose="020B0604020202020204" pitchFamily="34" charset="0"/>
              <a:buChar char="•"/>
            </a:pPr>
            <a:r>
              <a:rPr lang="fa-IR" b="0" i="0" dirty="0">
                <a:solidFill>
                  <a:srgbClr val="1F1F1F"/>
                </a:solidFill>
                <a:effectLst/>
                <a:latin typeface="Google Sans"/>
              </a:rPr>
              <a:t>منابع محاسباتی، ذخیره‌سازی و شبکه تحت کنترل کامل شرکت قرار دارد و با سایر سازمان‌ها به اشتراک گذاشته نمی‌شود.</a:t>
            </a:r>
          </a:p>
          <a:p>
            <a:pPr algn="r" rtl="1">
              <a:buFont typeface="Arial" panose="020B0604020202020204" pitchFamily="34" charset="0"/>
              <a:buChar char="•"/>
            </a:pPr>
            <a:r>
              <a:rPr lang="fa-IR" b="0" i="0" dirty="0">
                <a:solidFill>
                  <a:srgbClr val="1F1F1F"/>
                </a:solidFill>
                <a:effectLst/>
                <a:latin typeface="Google Sans"/>
              </a:rPr>
              <a:t>ابر خصوصی می‌تواند امنیت و کنترل بالایی را برای داده‌های حساس سازمان فراهم کند، اما هزینه راه‌اندازی و نگهداری آن نیز بیشتر است.</a:t>
            </a:r>
          </a:p>
          <a:p>
            <a:pPr algn="r" rtl="1"/>
            <a:r>
              <a:rPr lang="fa-IR" b="1" i="0" dirty="0">
                <a:solidFill>
                  <a:srgbClr val="1F1F1F"/>
                </a:solidFill>
                <a:effectLst/>
                <a:latin typeface="Google Sans"/>
              </a:rPr>
              <a:t>ابر ترکیبی (</a:t>
            </a:r>
            <a:r>
              <a:rPr lang="en-US" b="1" i="0" dirty="0">
                <a:solidFill>
                  <a:srgbClr val="1F1F1F"/>
                </a:solidFill>
                <a:effectLst/>
                <a:latin typeface="Google Sans"/>
              </a:rPr>
              <a:t>Hybrid cloud):</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ترکیبی از ابر عمومی و خصوصی است.</a:t>
            </a:r>
          </a:p>
          <a:p>
            <a:pPr algn="r" rtl="1">
              <a:buFont typeface="Arial" panose="020B0604020202020204" pitchFamily="34" charset="0"/>
              <a:buChar char="•"/>
            </a:pPr>
            <a:r>
              <a:rPr lang="fa-IR" b="0" i="0" dirty="0">
                <a:solidFill>
                  <a:srgbClr val="1F1F1F"/>
                </a:solidFill>
                <a:effectLst/>
                <a:latin typeface="Google Sans"/>
              </a:rPr>
              <a:t>یک سازمان می‌تواند از ابر عمومی برای برخی از کارهای خود، مانند محاسبات غیرانتقادی، و از ابر خصوصی برای کارهای حساس‌تر و با نیازهای امنیتی بالاتر استفاده کند.</a:t>
            </a:r>
          </a:p>
          <a:p>
            <a:pPr algn="r" rtl="1">
              <a:buFont typeface="Arial" panose="020B0604020202020204" pitchFamily="34" charset="0"/>
              <a:buChar char="•"/>
            </a:pPr>
            <a:r>
              <a:rPr lang="fa-IR" b="0" i="0" dirty="0">
                <a:solidFill>
                  <a:srgbClr val="1F1F1F"/>
                </a:solidFill>
                <a:effectLst/>
                <a:latin typeface="Google Sans"/>
              </a:rPr>
              <a:t>ابر ترکیبی انعطاف‌پذیری بالایی را ارائه می‌دهد، زیرا به سازمان‌ها اجازه می‌دهد تا از مزایای هر دو نوع ابر استفاده کنند.</a:t>
            </a:r>
          </a:p>
          <a:p>
            <a:pPr algn="r" rtl="1"/>
            <a:r>
              <a:rPr lang="fa-IR" b="1" i="0" dirty="0">
                <a:solidFill>
                  <a:srgbClr val="1F1F1F"/>
                </a:solidFill>
                <a:effectLst/>
                <a:latin typeface="Google Sans"/>
              </a:rPr>
              <a:t>مدل‌های خدمات ابری:</a:t>
            </a:r>
            <a:endParaRPr lang="fa-IR" b="0" i="0" dirty="0">
              <a:solidFill>
                <a:srgbClr val="1F1F1F"/>
              </a:solidFill>
              <a:effectLst/>
              <a:latin typeface="Google Sans"/>
            </a:endParaRPr>
          </a:p>
          <a:p>
            <a:pPr algn="r" rtl="1"/>
            <a:r>
              <a:rPr lang="fa-IR" b="1" i="0" dirty="0">
                <a:solidFill>
                  <a:srgbClr val="1F1F1F"/>
                </a:solidFill>
                <a:effectLst/>
                <a:latin typeface="Google Sans"/>
              </a:rPr>
              <a:t>نرم‌افزار به عنوان سرویس (</a:t>
            </a:r>
            <a:r>
              <a:rPr lang="en-US" b="1" i="0" dirty="0">
                <a:solidFill>
                  <a:srgbClr val="1F1F1F"/>
                </a:solidFill>
                <a:effectLst/>
                <a:latin typeface="Google Sans"/>
              </a:rPr>
              <a:t>SaaS):</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مدل </a:t>
            </a:r>
            <a:r>
              <a:rPr lang="en-US" b="0" i="0" dirty="0">
                <a:solidFill>
                  <a:srgbClr val="1F1F1F"/>
                </a:solidFill>
                <a:effectLst/>
                <a:latin typeface="Google Sans"/>
              </a:rPr>
              <a:t>SaaS </a:t>
            </a:r>
            <a:r>
              <a:rPr lang="fa-IR" b="0" i="0" dirty="0">
                <a:solidFill>
                  <a:srgbClr val="1F1F1F"/>
                </a:solidFill>
                <a:effectLst/>
                <a:latin typeface="Google Sans"/>
              </a:rPr>
              <a:t>به سازمان‌ها امکان می‌دهد تا به نرم‌افزار و برنامه‌های کاربردی از طریق اینترنت دسترسی داشته باشند.</a:t>
            </a:r>
          </a:p>
          <a:p>
            <a:pPr algn="r" rtl="1">
              <a:buFont typeface="Arial" panose="020B0604020202020204" pitchFamily="34" charset="0"/>
              <a:buChar char="•"/>
            </a:pPr>
            <a:r>
              <a:rPr lang="fa-IR" b="0" i="0" dirty="0">
                <a:solidFill>
                  <a:srgbClr val="1F1F1F"/>
                </a:solidFill>
                <a:effectLst/>
                <a:latin typeface="Google Sans"/>
              </a:rPr>
              <a:t>ارائه دهنده خدمات، نرم‌افزار را بر روی زیرساخت ابری خود مدیریت و نگهداری می‌کند و کاربران نهایی از طریق مرورگر وب یا رابط کاربری دیگر با آن تعامل می‌کنند.</a:t>
            </a:r>
          </a:p>
          <a:p>
            <a:pPr algn="r" rtl="1">
              <a:buFont typeface="Arial" panose="020B0604020202020204" pitchFamily="34" charset="0"/>
              <a:buChar char="•"/>
            </a:pPr>
            <a:r>
              <a:rPr lang="fa-IR" b="0" i="0" dirty="0">
                <a:solidFill>
                  <a:srgbClr val="1F1F1F"/>
                </a:solidFill>
                <a:effectLst/>
                <a:latin typeface="Google Sans"/>
              </a:rPr>
              <a:t>نمونه‌هایی از </a:t>
            </a:r>
            <a:r>
              <a:rPr lang="en-US" b="0" i="0" dirty="0">
                <a:solidFill>
                  <a:srgbClr val="1F1F1F"/>
                </a:solidFill>
                <a:effectLst/>
                <a:latin typeface="Google Sans"/>
              </a:rPr>
              <a:t>SaaS: Gmail، Microsoft Office 365، Salesforce</a:t>
            </a:r>
          </a:p>
          <a:p>
            <a:pPr algn="r" rtl="1"/>
            <a:r>
              <a:rPr lang="fa-IR" b="1" i="0" dirty="0">
                <a:solidFill>
                  <a:srgbClr val="1F1F1F"/>
                </a:solidFill>
                <a:effectLst/>
                <a:latin typeface="Google Sans"/>
              </a:rPr>
              <a:t>سکوی به عنوان سرویس (</a:t>
            </a:r>
            <a:r>
              <a:rPr lang="en-US" b="1" i="0" dirty="0">
                <a:solidFill>
                  <a:srgbClr val="1F1F1F"/>
                </a:solidFill>
                <a:effectLst/>
                <a:latin typeface="Google Sans"/>
              </a:rPr>
              <a:t>PaaS):</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مدل </a:t>
            </a:r>
            <a:r>
              <a:rPr lang="en-US" b="0" i="0" dirty="0">
                <a:solidFill>
                  <a:srgbClr val="1F1F1F"/>
                </a:solidFill>
                <a:effectLst/>
                <a:latin typeface="Google Sans"/>
              </a:rPr>
              <a:t>PaaS </a:t>
            </a:r>
            <a:r>
              <a:rPr lang="fa-IR" b="0" i="0" dirty="0">
                <a:solidFill>
                  <a:srgbClr val="1F1F1F"/>
                </a:solidFill>
                <a:effectLst/>
                <a:latin typeface="Google Sans"/>
              </a:rPr>
              <a:t>به توسعه‌دهندگان امکان می‌دهد تا نرم‌افزارهای خود را بر روی زیرساخت ابری توسعه، آزمایش، اجرا و مقیاس‌بندی کنند.</a:t>
            </a:r>
          </a:p>
          <a:p>
            <a:pPr algn="r" rtl="1">
              <a:buFont typeface="Arial" panose="020B0604020202020204" pitchFamily="34" charset="0"/>
              <a:buChar char="•"/>
            </a:pPr>
            <a:r>
              <a:rPr lang="fa-IR" b="0" i="0" dirty="0">
                <a:solidFill>
                  <a:srgbClr val="1F1F1F"/>
                </a:solidFill>
                <a:effectLst/>
                <a:latin typeface="Google Sans"/>
              </a:rPr>
              <a:t>ارائه دهنده خدمات، زیرساخت ابری، سیستم عامل، پایگاه داده و سایر ابزارهای مورد نیاز برای توسعه و اجرای نرم‌افزار را فراهم می‌کند، در حالی که توسعه‌دهندگان بر روی توسعه برنامه خود تمرکز می‌کنند.</a:t>
            </a:r>
          </a:p>
          <a:p>
            <a:pPr algn="r" rtl="1">
              <a:buFont typeface="Arial" panose="020B0604020202020204" pitchFamily="34" charset="0"/>
              <a:buChar char="•"/>
            </a:pPr>
            <a:r>
              <a:rPr lang="fa-IR" b="0" i="0" dirty="0">
                <a:solidFill>
                  <a:srgbClr val="1F1F1F"/>
                </a:solidFill>
                <a:effectLst/>
                <a:latin typeface="Google Sans"/>
              </a:rPr>
              <a:t>نمونه‌هایی از </a:t>
            </a:r>
            <a:r>
              <a:rPr lang="en-US" b="0" i="0" dirty="0">
                <a:solidFill>
                  <a:srgbClr val="1F1F1F"/>
                </a:solidFill>
                <a:effectLst/>
                <a:latin typeface="Google Sans"/>
              </a:rPr>
              <a:t>PaaS: Microsoft Azure, Google App Engine, Heroku</a:t>
            </a:r>
          </a:p>
          <a:p>
            <a:pPr algn="r" rtl="1"/>
            <a:r>
              <a:rPr lang="fa-IR" b="1" i="0" dirty="0">
                <a:solidFill>
                  <a:srgbClr val="1F1F1F"/>
                </a:solidFill>
                <a:effectLst/>
                <a:latin typeface="Google Sans"/>
              </a:rPr>
              <a:t>زیرساخت به عنوان سرویس (</a:t>
            </a:r>
            <a:r>
              <a:rPr lang="en-US" b="1" i="0" dirty="0">
                <a:solidFill>
                  <a:srgbClr val="1F1F1F"/>
                </a:solidFill>
                <a:effectLst/>
                <a:latin typeface="Google Sans"/>
              </a:rPr>
              <a:t>IaaS):</a:t>
            </a:r>
            <a:endParaRPr lang="en-US"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مدل </a:t>
            </a:r>
            <a:r>
              <a:rPr lang="en-US" b="0" i="0" dirty="0">
                <a:solidFill>
                  <a:srgbClr val="1F1F1F"/>
                </a:solidFill>
                <a:effectLst/>
                <a:latin typeface="Google Sans"/>
              </a:rPr>
              <a:t>IaaS </a:t>
            </a:r>
            <a:r>
              <a:rPr lang="fa-IR" b="0" i="0" dirty="0">
                <a:solidFill>
                  <a:srgbClr val="1F1F1F"/>
                </a:solidFill>
                <a:effectLst/>
                <a:latin typeface="Google Sans"/>
              </a:rPr>
              <a:t>به سازمان‌ها امکان می‌دهد تا به منابع محاسباتی، ذخیره‌سازی و شبکه به صورت برون سپاری شده از طریق اینترنت دسترسی داشته باشند.</a:t>
            </a:r>
          </a:p>
          <a:p>
            <a:pPr algn="r" rtl="1">
              <a:buFont typeface="Arial" panose="020B0604020202020204" pitchFamily="34" charset="0"/>
              <a:buChar char="•"/>
            </a:pPr>
            <a:r>
              <a:rPr lang="fa-IR" b="0" i="0" dirty="0">
                <a:solidFill>
                  <a:srgbClr val="1F1F1F"/>
                </a:solidFill>
                <a:effectLst/>
                <a:latin typeface="Google Sans"/>
              </a:rPr>
              <a:t>سازمان‌ها می‌توانند از این منابع برای راه‌اندازی سیستم‌عامل‌ها، برنامه‌های کاربردی و سایر نرم‌افزارهای مورد نیاز خود استفاده کنند.</a:t>
            </a:r>
          </a:p>
          <a:p>
            <a:pPr algn="r" rtl="1">
              <a:buFont typeface="Arial" panose="020B0604020202020204" pitchFamily="34" charset="0"/>
              <a:buChar char="•"/>
            </a:pPr>
            <a:r>
              <a:rPr lang="fa-IR" b="0" i="0" dirty="0">
                <a:solidFill>
                  <a:srgbClr val="1F1F1F"/>
                </a:solidFill>
                <a:effectLst/>
                <a:latin typeface="Google Sans"/>
              </a:rPr>
              <a:t>مدل </a:t>
            </a:r>
            <a:r>
              <a:rPr lang="en-US" b="0" i="0" dirty="0">
                <a:solidFill>
                  <a:srgbClr val="1F1F1F"/>
                </a:solidFill>
                <a:effectLst/>
                <a:latin typeface="Google Sans"/>
              </a:rPr>
              <a:t>IaaS </a:t>
            </a:r>
            <a:r>
              <a:rPr lang="fa-IR" b="0" i="0" dirty="0">
                <a:solidFill>
                  <a:srgbClr val="1F1F1F"/>
                </a:solidFill>
                <a:effectLst/>
                <a:latin typeface="Google Sans"/>
              </a:rPr>
              <a:t>کنترل بیشتری را نسبت به مدل‌های </a:t>
            </a:r>
            <a:r>
              <a:rPr lang="en-US" b="0" i="0" dirty="0">
                <a:solidFill>
                  <a:srgbClr val="1F1F1F"/>
                </a:solidFill>
                <a:effectLst/>
                <a:latin typeface="Google Sans"/>
              </a:rPr>
              <a:t>SaaS </a:t>
            </a:r>
            <a:r>
              <a:rPr lang="fa-IR" b="0" i="0" dirty="0">
                <a:solidFill>
                  <a:srgbClr val="1F1F1F"/>
                </a:solidFill>
                <a:effectLst/>
                <a:latin typeface="Google Sans"/>
              </a:rPr>
              <a:t>و </a:t>
            </a:r>
            <a:r>
              <a:rPr lang="en-US" b="0" i="0" dirty="0">
                <a:solidFill>
                  <a:srgbClr val="1F1F1F"/>
                </a:solidFill>
                <a:effectLst/>
                <a:latin typeface="Google Sans"/>
              </a:rPr>
              <a:t>PaaS </a:t>
            </a:r>
            <a:r>
              <a:rPr lang="fa-IR" b="0" i="0" dirty="0">
                <a:solidFill>
                  <a:srgbClr val="1F1F1F"/>
                </a:solidFill>
                <a:effectLst/>
                <a:latin typeface="Google Sans"/>
              </a:rPr>
              <a:t>در اختیار سازمان‌ها قرار می‌دهد، اما نیازمند تخصص فنی بیشتری برای مدیریت زیرساخت است.</a:t>
            </a:r>
          </a:p>
          <a:p>
            <a:pPr algn="r" rtl="1">
              <a:buFont typeface="Arial" panose="020B0604020202020204" pitchFamily="34" charset="0"/>
              <a:buChar char="•"/>
            </a:pPr>
            <a:r>
              <a:rPr lang="fa-IR" b="0" i="0" dirty="0">
                <a:solidFill>
                  <a:srgbClr val="1F1F1F"/>
                </a:solidFill>
                <a:effectLst/>
                <a:latin typeface="Google Sans"/>
              </a:rPr>
              <a:t>نمونه‌هایی از </a:t>
            </a:r>
            <a:r>
              <a:rPr lang="en-US" b="0" i="0" dirty="0">
                <a:solidFill>
                  <a:srgbClr val="1F1F1F"/>
                </a:solidFill>
                <a:effectLst/>
                <a:latin typeface="Google Sans"/>
              </a:rPr>
              <a:t>IaaS: Amazon Elastic Compute Cloud (EC2), Microsoft Azure Virtual Machines, Google Compute Engine</a:t>
            </a:r>
          </a:p>
          <a:p>
            <a:pPr algn="r" rtl="1"/>
            <a:r>
              <a:rPr lang="fa-IR" b="1" i="0" dirty="0">
                <a:solidFill>
                  <a:srgbClr val="1F1F1F"/>
                </a:solidFill>
                <a:effectLst/>
                <a:latin typeface="Google Sans"/>
              </a:rPr>
              <a:t>اطلاعات اضافی:</a:t>
            </a:r>
            <a:endParaRPr lang="fa-IR" b="0" i="0" dirty="0">
              <a:solidFill>
                <a:srgbClr val="1F1F1F"/>
              </a:solidFill>
              <a:effectLst/>
              <a:latin typeface="Google Sans"/>
            </a:endParaRPr>
          </a:p>
          <a:p>
            <a:pPr algn="r" rtl="1">
              <a:buFont typeface="Arial" panose="020B0604020202020204" pitchFamily="34" charset="0"/>
              <a:buChar char="•"/>
            </a:pPr>
            <a:r>
              <a:rPr lang="fa-IR" b="1" i="0" dirty="0">
                <a:solidFill>
                  <a:srgbClr val="1F1F1F"/>
                </a:solidFill>
                <a:effectLst/>
                <a:latin typeface="Google Sans"/>
              </a:rPr>
              <a:t>ارائه دهنده خدمات ابری (</a:t>
            </a:r>
            <a:r>
              <a:rPr lang="en-US" b="1" i="0" dirty="0">
                <a:solidFill>
                  <a:srgbClr val="1F1F1F"/>
                </a:solidFill>
                <a:effectLst/>
                <a:latin typeface="Google Sans"/>
              </a:rPr>
              <a:t>Cloud Service Provider </a:t>
            </a:r>
            <a:r>
              <a:rPr lang="fa-IR" b="1" i="0" dirty="0">
                <a:solidFill>
                  <a:srgbClr val="1F1F1F"/>
                </a:solidFill>
                <a:effectLst/>
                <a:latin typeface="Google Sans"/>
              </a:rPr>
              <a:t>یا </a:t>
            </a:r>
            <a:r>
              <a:rPr lang="en-US" b="1" i="0" dirty="0">
                <a:solidFill>
                  <a:srgbClr val="1F1F1F"/>
                </a:solidFill>
                <a:effectLst/>
                <a:latin typeface="Google Sans"/>
              </a:rPr>
              <a:t>CSP):</a:t>
            </a:r>
            <a:r>
              <a:rPr lang="en-US" b="0" i="0" dirty="0">
                <a:solidFill>
                  <a:srgbClr val="1F1F1F"/>
                </a:solidFill>
                <a:effectLst/>
                <a:latin typeface="Google Sans"/>
              </a:rPr>
              <a:t> </a:t>
            </a:r>
            <a:r>
              <a:rPr lang="fa-IR" b="0" i="0" dirty="0">
                <a:solidFill>
                  <a:srgbClr val="1F1F1F"/>
                </a:solidFill>
                <a:effectLst/>
                <a:latin typeface="Google Sans"/>
              </a:rPr>
              <a:t>شرکتی است که خدمات ابری مانند ابر عمومی، </a:t>
            </a:r>
            <a:r>
              <a:rPr lang="en-US" b="0" i="0" dirty="0">
                <a:solidFill>
                  <a:srgbClr val="1F1F1F"/>
                </a:solidFill>
                <a:effectLst/>
                <a:latin typeface="Google Sans"/>
              </a:rPr>
              <a:t>PaaS </a:t>
            </a:r>
            <a:r>
              <a:rPr lang="fa-IR" b="0" i="0" dirty="0">
                <a:solidFill>
                  <a:srgbClr val="1F1F1F"/>
                </a:solidFill>
                <a:effectLst/>
                <a:latin typeface="Google Sans"/>
              </a:rPr>
              <a:t>و </a:t>
            </a:r>
            <a:r>
              <a:rPr lang="en-US" b="0" i="0" dirty="0">
                <a:solidFill>
                  <a:srgbClr val="1F1F1F"/>
                </a:solidFill>
                <a:effectLst/>
                <a:latin typeface="Google Sans"/>
              </a:rPr>
              <a:t>IaaS </a:t>
            </a:r>
            <a:r>
              <a:rPr lang="fa-IR" b="0" i="0" dirty="0">
                <a:solidFill>
                  <a:srgbClr val="1F1F1F"/>
                </a:solidFill>
                <a:effectLst/>
                <a:latin typeface="Google Sans"/>
              </a:rPr>
              <a:t>را ارائه می‌دهد.</a:t>
            </a:r>
          </a:p>
          <a:p>
            <a:pPr algn="r" rtl="1">
              <a:buFont typeface="Arial" panose="020B0604020202020204" pitchFamily="34" charset="0"/>
              <a:buChar char="•"/>
            </a:pPr>
            <a:r>
              <a:rPr lang="fa-IR" b="1" i="0" dirty="0">
                <a:solidFill>
                  <a:srgbClr val="1F1F1F"/>
                </a:solidFill>
                <a:effectLst/>
                <a:latin typeface="Google Sans"/>
              </a:rPr>
              <a:t>زیرساخت ابری:</a:t>
            </a:r>
            <a:r>
              <a:rPr lang="fa-IR" b="0" i="0" dirty="0">
                <a:solidFill>
                  <a:srgbClr val="1F1F1F"/>
                </a:solidFill>
                <a:effectLst/>
                <a:latin typeface="Google Sans"/>
              </a:rPr>
              <a:t> ترکیبی از سخت‌افزار، نرم‌افزار، شبکه و سایر منابع است که برای ارائه خدمات ابری مورد نیاز است.</a:t>
            </a:r>
          </a:p>
          <a:p>
            <a:pPr algn="r" rtl="1"/>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33817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7859DD6-BC94-4BD7-A1B1-5F19EE224C42}"/>
              </a:ext>
            </a:extLst>
          </p:cNvPr>
          <p:cNvSpPr>
            <a:spLocks noGrp="1" noRot="1" noChangeAspect="1" noChangeArrowheads="1" noTextEdit="1"/>
          </p:cNvSpPr>
          <p:nvPr>
            <p:ph type="sldImg"/>
          </p:nvPr>
        </p:nvSpPr>
        <p:spPr>
          <a:xfrm>
            <a:off x="1117600" y="696913"/>
            <a:ext cx="4648200" cy="3486150"/>
          </a:xfrm>
          <a:ln/>
        </p:spPr>
      </p:sp>
      <p:sp>
        <p:nvSpPr>
          <p:cNvPr id="109571" name="Rectangle 3">
            <a:extLst>
              <a:ext uri="{FF2B5EF4-FFF2-40B4-BE49-F238E27FC236}">
                <a16:creationId xmlns:a16="http://schemas.microsoft.com/office/drawing/2014/main" id="{4650457B-4F99-4189-9BD5-63C91DCDB78E}"/>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endParaRPr lang="en-US" altLang="en-US" dirty="0">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i="0" dirty="0">
                <a:solidFill>
                  <a:srgbClr val="1F1F1F"/>
                </a:solidFill>
                <a:effectLst/>
                <a:latin typeface="Google Sans"/>
              </a:rPr>
              <a:t>سیستم‌های جاسازی‌شده بلادرنگ: رایج‌ترین شکل رایانه‌ها</a:t>
            </a:r>
            <a:endParaRPr lang="fa-IR" b="0" i="0" dirty="0">
              <a:solidFill>
                <a:srgbClr val="1F1F1F"/>
              </a:solidFill>
              <a:effectLst/>
              <a:latin typeface="Google Sans"/>
            </a:endParaRPr>
          </a:p>
          <a:p>
            <a:pPr algn="r" rtl="1"/>
            <a:r>
              <a:rPr lang="fa-IR" b="1" i="0" dirty="0">
                <a:solidFill>
                  <a:srgbClr val="1F1F1F"/>
                </a:solidFill>
                <a:effectLst/>
                <a:latin typeface="Google Sans"/>
              </a:rPr>
              <a:t>سیستم‌های جاسازی‌شده</a:t>
            </a:r>
            <a:r>
              <a:rPr lang="fa-IR" b="0" i="0" dirty="0">
                <a:solidFill>
                  <a:srgbClr val="1F1F1F"/>
                </a:solidFill>
                <a:effectLst/>
                <a:latin typeface="Google Sans"/>
              </a:rPr>
              <a:t> (</a:t>
            </a:r>
            <a:r>
              <a:rPr lang="en-US" b="0" i="0" dirty="0">
                <a:solidFill>
                  <a:srgbClr val="1F1F1F"/>
                </a:solidFill>
                <a:effectLst/>
                <a:latin typeface="Google Sans"/>
              </a:rPr>
              <a:t>embedded systems) </a:t>
            </a:r>
            <a:r>
              <a:rPr lang="fa-IR" b="0" i="0" dirty="0">
                <a:solidFill>
                  <a:srgbClr val="1F1F1F"/>
                </a:solidFill>
                <a:effectLst/>
                <a:latin typeface="Google Sans"/>
              </a:rPr>
              <a:t>رایج‌ترین شکل رایانه‌ها در دنیای امروز هستند و کاربردهای گسترده‌ای در انواع دستگاه‌های الکترونیکی از جمله:</a:t>
            </a:r>
          </a:p>
          <a:p>
            <a:pPr algn="r" rtl="1">
              <a:buFont typeface="Arial" panose="020B0604020202020204" pitchFamily="34" charset="0"/>
              <a:buChar char="•"/>
            </a:pPr>
            <a:r>
              <a:rPr lang="fa-IR" b="0" i="0" dirty="0">
                <a:solidFill>
                  <a:srgbClr val="1F1F1F"/>
                </a:solidFill>
                <a:effectLst/>
                <a:latin typeface="Google Sans"/>
              </a:rPr>
              <a:t>تلفن‌های همراه</a:t>
            </a:r>
          </a:p>
          <a:p>
            <a:pPr algn="r" rtl="1">
              <a:buFont typeface="Arial" panose="020B0604020202020204" pitchFamily="34" charset="0"/>
              <a:buChar char="•"/>
            </a:pPr>
            <a:r>
              <a:rPr lang="fa-IR" b="0" i="0" dirty="0">
                <a:solidFill>
                  <a:srgbClr val="1F1F1F"/>
                </a:solidFill>
                <a:effectLst/>
                <a:latin typeface="Google Sans"/>
              </a:rPr>
              <a:t>ماشین لباسشویی</a:t>
            </a:r>
          </a:p>
          <a:p>
            <a:pPr algn="r" rtl="1">
              <a:buFont typeface="Arial" panose="020B0604020202020204" pitchFamily="34" charset="0"/>
              <a:buChar char="•"/>
            </a:pPr>
            <a:r>
              <a:rPr lang="fa-IR" b="0" i="0" dirty="0">
                <a:solidFill>
                  <a:srgbClr val="1F1F1F"/>
                </a:solidFill>
                <a:effectLst/>
                <a:latin typeface="Google Sans"/>
              </a:rPr>
              <a:t>چراغ راهنمایی</a:t>
            </a:r>
          </a:p>
          <a:p>
            <a:pPr algn="r" rtl="1">
              <a:buFont typeface="Arial" panose="020B0604020202020204" pitchFamily="34" charset="0"/>
              <a:buChar char="•"/>
            </a:pPr>
            <a:r>
              <a:rPr lang="fa-IR" b="0" i="0" dirty="0">
                <a:solidFill>
                  <a:srgbClr val="1F1F1F"/>
                </a:solidFill>
                <a:effectLst/>
                <a:latin typeface="Google Sans"/>
              </a:rPr>
              <a:t>اسباب‌بازی‌های هوشمند</a:t>
            </a:r>
          </a:p>
          <a:p>
            <a:pPr algn="r" rtl="1">
              <a:buFont typeface="Arial" panose="020B0604020202020204" pitchFamily="34" charset="0"/>
              <a:buChar char="•"/>
            </a:pPr>
            <a:r>
              <a:rPr lang="fa-IR" b="0" i="0" dirty="0">
                <a:solidFill>
                  <a:srgbClr val="1F1F1F"/>
                </a:solidFill>
                <a:effectLst/>
                <a:latin typeface="Google Sans"/>
              </a:rPr>
              <a:t>سیستم‌های کنترل صنعتی</a:t>
            </a:r>
          </a:p>
          <a:p>
            <a:pPr algn="r" rtl="1"/>
            <a:r>
              <a:rPr lang="fa-IR" b="0" i="0" dirty="0">
                <a:solidFill>
                  <a:srgbClr val="1F1F1F"/>
                </a:solidFill>
                <a:effectLst/>
                <a:latin typeface="Google Sans"/>
              </a:rPr>
              <a:t>دارند.</a:t>
            </a:r>
          </a:p>
          <a:p>
            <a:pPr algn="r" rtl="1"/>
            <a:r>
              <a:rPr lang="fa-IR" b="1" i="0" dirty="0">
                <a:solidFill>
                  <a:srgbClr val="1F1F1F"/>
                </a:solidFill>
                <a:effectLst/>
                <a:latin typeface="Google Sans"/>
              </a:rPr>
              <a:t>انواع سیستم‌های جاسازی‌شده:</a:t>
            </a:r>
            <a:endParaRPr lang="fa-IR" b="0" i="0" dirty="0">
              <a:solidFill>
                <a:srgbClr val="1F1F1F"/>
              </a:solidFill>
              <a:effectLst/>
              <a:latin typeface="Google Sans"/>
            </a:endParaRPr>
          </a:p>
          <a:p>
            <a:pPr algn="r" rtl="1">
              <a:buFont typeface="Arial" panose="020B0604020202020204" pitchFamily="34" charset="0"/>
              <a:buChar char="•"/>
            </a:pPr>
            <a:r>
              <a:rPr lang="fa-IR" b="1" i="0" dirty="0">
                <a:solidFill>
                  <a:srgbClr val="1F1F1F"/>
                </a:solidFill>
                <a:effectLst/>
                <a:latin typeface="Google Sans"/>
              </a:rPr>
              <a:t>سیستم‌های با کاربری خاص (</a:t>
            </a:r>
            <a:r>
              <a:rPr lang="en-US" b="1" i="0" dirty="0">
                <a:solidFill>
                  <a:srgbClr val="1F1F1F"/>
                </a:solidFill>
                <a:effectLst/>
                <a:latin typeface="Google Sans"/>
              </a:rPr>
              <a:t>Special purpose systems):</a:t>
            </a:r>
            <a:r>
              <a:rPr lang="en-US" b="0" i="0" dirty="0">
                <a:solidFill>
                  <a:srgbClr val="1F1F1F"/>
                </a:solidFill>
                <a:effectLst/>
                <a:latin typeface="Google Sans"/>
              </a:rPr>
              <a:t> </a:t>
            </a:r>
            <a:r>
              <a:rPr lang="fa-IR" b="0" i="0" dirty="0">
                <a:solidFill>
                  <a:srgbClr val="1F1F1F"/>
                </a:solidFill>
                <a:effectLst/>
                <a:latin typeface="Google Sans"/>
              </a:rPr>
              <a:t>این سیستم‌ها برای انجام یک کار خاص طراحی شده‌اند و معمولاٌ از نظر سخت‌افزار و نرم‌افزار محدود هستند.</a:t>
            </a:r>
          </a:p>
          <a:p>
            <a:pPr algn="r" rtl="1">
              <a:buFont typeface="Arial" panose="020B0604020202020204" pitchFamily="34" charset="0"/>
              <a:buChar char="•"/>
            </a:pPr>
            <a:r>
              <a:rPr lang="fa-IR" b="1" i="0" dirty="0">
                <a:solidFill>
                  <a:srgbClr val="1F1F1F"/>
                </a:solidFill>
                <a:effectLst/>
                <a:latin typeface="Google Sans"/>
              </a:rPr>
              <a:t>سیستم‌های با هدف محدود (</a:t>
            </a:r>
            <a:r>
              <a:rPr lang="en-US" b="1" i="0" dirty="0">
                <a:solidFill>
                  <a:srgbClr val="1F1F1F"/>
                </a:solidFill>
                <a:effectLst/>
                <a:latin typeface="Google Sans"/>
              </a:rPr>
              <a:t>Limited purpose systems):</a:t>
            </a:r>
            <a:r>
              <a:rPr lang="en-US" b="0" i="0" dirty="0">
                <a:solidFill>
                  <a:srgbClr val="1F1F1F"/>
                </a:solidFill>
                <a:effectLst/>
                <a:latin typeface="Google Sans"/>
              </a:rPr>
              <a:t> </a:t>
            </a:r>
            <a:r>
              <a:rPr lang="fa-IR" b="0" i="0" dirty="0">
                <a:solidFill>
                  <a:srgbClr val="1F1F1F"/>
                </a:solidFill>
                <a:effectLst/>
                <a:latin typeface="Google Sans"/>
              </a:rPr>
              <a:t>این سیستم‌ها نیز برای انجام مجموعه‌ای محدود از وظایف طراحی شده‌اند، اما چند منظوره تر از سیستم‌های با کاربری خاص هستند.</a:t>
            </a:r>
          </a:p>
          <a:p>
            <a:pPr algn="r" rtl="1"/>
            <a:r>
              <a:rPr lang="fa-IR" b="1" i="0" dirty="0">
                <a:solidFill>
                  <a:srgbClr val="1F1F1F"/>
                </a:solidFill>
                <a:effectLst/>
                <a:latin typeface="Google Sans"/>
              </a:rPr>
              <a:t>انواع سیستم‌عامل‌های مورد استفاده در سیستم‌های جاسازی‌شده:</a:t>
            </a:r>
            <a:endParaRPr lang="fa-IR" b="0" i="0" dirty="0">
              <a:solidFill>
                <a:srgbClr val="1F1F1F"/>
              </a:solidFill>
              <a:effectLst/>
              <a:latin typeface="Google Sans"/>
            </a:endParaRPr>
          </a:p>
          <a:p>
            <a:pPr algn="r" rtl="1">
              <a:buFont typeface="Arial" panose="020B0604020202020204" pitchFamily="34" charset="0"/>
              <a:buChar char="•"/>
            </a:pPr>
            <a:r>
              <a:rPr lang="fa-IR" b="1" i="0" dirty="0">
                <a:solidFill>
                  <a:srgbClr val="1F1F1F"/>
                </a:solidFill>
                <a:effectLst/>
                <a:latin typeface="Google Sans"/>
              </a:rPr>
              <a:t>سیستم‌عامل با کاربری عمومی (</a:t>
            </a:r>
            <a:r>
              <a:rPr lang="en-US" b="1" i="0" dirty="0">
                <a:solidFill>
                  <a:srgbClr val="1F1F1F"/>
                </a:solidFill>
                <a:effectLst/>
                <a:latin typeface="Google Sans"/>
              </a:rPr>
              <a:t>General-purpose OS):</a:t>
            </a:r>
            <a:r>
              <a:rPr lang="en-US" b="0" i="0" dirty="0">
                <a:solidFill>
                  <a:srgbClr val="1F1F1F"/>
                </a:solidFill>
                <a:effectLst/>
                <a:latin typeface="Google Sans"/>
              </a:rPr>
              <a:t> </a:t>
            </a:r>
            <a:r>
              <a:rPr lang="fa-IR" b="0" i="0" dirty="0">
                <a:solidFill>
                  <a:srgbClr val="1F1F1F"/>
                </a:solidFill>
                <a:effectLst/>
                <a:latin typeface="Google Sans"/>
              </a:rPr>
              <a:t>برخی از سیستم‌های جاسازی‌شده از سیستم‌عامل‌های با کاربری عمومی مشابه با سیستم‌عامل‌های رایانه‌های شخصی استفاده می‌کنند. با این حال، این سیستم‌عامل‌ها معمولاً بهینه‌سازی شده‌اند و برای استفاده در سیستم‌های با منابع محدود، سبک‌تر و کارآمدتر شده‌اند.</a:t>
            </a:r>
          </a:p>
          <a:p>
            <a:pPr algn="r" rtl="1">
              <a:buFont typeface="Arial" panose="020B0604020202020204" pitchFamily="34" charset="0"/>
              <a:buChar char="•"/>
            </a:pPr>
            <a:r>
              <a:rPr lang="fa-IR" b="1" i="0" dirty="0">
                <a:solidFill>
                  <a:srgbClr val="1F1F1F"/>
                </a:solidFill>
                <a:effectLst/>
                <a:latin typeface="Google Sans"/>
              </a:rPr>
              <a:t>سیستم‌عامل با کاربرد خاص (</a:t>
            </a:r>
            <a:r>
              <a:rPr lang="en-US" b="1" i="0" dirty="0">
                <a:solidFill>
                  <a:srgbClr val="1F1F1F"/>
                </a:solidFill>
                <a:effectLst/>
                <a:latin typeface="Google Sans"/>
              </a:rPr>
              <a:t>Special-purpose OS):</a:t>
            </a:r>
            <a:r>
              <a:rPr lang="en-US" b="0" i="0" dirty="0">
                <a:solidFill>
                  <a:srgbClr val="1F1F1F"/>
                </a:solidFill>
                <a:effectLst/>
                <a:latin typeface="Google Sans"/>
              </a:rPr>
              <a:t> </a:t>
            </a:r>
            <a:r>
              <a:rPr lang="fa-IR" b="0" i="0" dirty="0">
                <a:solidFill>
                  <a:srgbClr val="1F1F1F"/>
                </a:solidFill>
                <a:effectLst/>
                <a:latin typeface="Google Sans"/>
              </a:rPr>
              <a:t>برخی دیگر از سیستم‌های جاسازی‌شده از سیستم‌عامل‌های ساخته شده به صورت اختصاصی برای آن سیستم خاص استفاده می‌کنند. این سیستم‌عامل‌ها برای برآورده کردن نیازهای عملکردی و محدودیت‌های سیستم طراحی شده‌اند.</a:t>
            </a:r>
          </a:p>
          <a:p>
            <a:pPr algn="r" rtl="1"/>
            <a:r>
              <a:rPr lang="fa-IR" b="1" i="0" dirty="0">
                <a:solidFill>
                  <a:srgbClr val="1F1F1F"/>
                </a:solidFill>
                <a:effectLst/>
                <a:latin typeface="Google Sans"/>
              </a:rPr>
              <a:t>استفاده در حال گسترش:</a:t>
            </a:r>
            <a:endParaRPr lang="fa-IR" b="0" i="0" dirty="0">
              <a:solidFill>
                <a:srgbClr val="1F1F1F"/>
              </a:solidFill>
              <a:effectLst/>
              <a:latin typeface="Google Sans"/>
            </a:endParaRPr>
          </a:p>
          <a:p>
            <a:pPr algn="r" rtl="1"/>
            <a:r>
              <a:rPr lang="fa-IR" b="0" i="0" dirty="0">
                <a:solidFill>
                  <a:srgbClr val="1F1F1F"/>
                </a:solidFill>
                <a:effectLst/>
                <a:latin typeface="Google Sans"/>
              </a:rPr>
              <a:t>استفاده از سیستم‌های جاسازی‌شده به طور مداوم در حال گسترش است و انتظار می‌رود نقش مهمی در آینده "اینترنت اشیا" (</a:t>
            </a:r>
            <a:r>
              <a:rPr lang="en-US" b="0" i="0" dirty="0">
                <a:solidFill>
                  <a:srgbClr val="1F1F1F"/>
                </a:solidFill>
                <a:effectLst/>
                <a:latin typeface="Google Sans"/>
              </a:rPr>
              <a:t>IoT) </a:t>
            </a:r>
            <a:r>
              <a:rPr lang="fa-IR" b="0" i="0" dirty="0">
                <a:solidFill>
                  <a:srgbClr val="1F1F1F"/>
                </a:solidFill>
                <a:effectLst/>
                <a:latin typeface="Google Sans"/>
              </a:rPr>
              <a:t>داشته باشد.</a:t>
            </a:r>
          </a:p>
          <a:p>
            <a:pPr algn="r" rtl="1"/>
            <a:r>
              <a:rPr lang="fa-IR" b="1" i="0" dirty="0">
                <a:solidFill>
                  <a:srgbClr val="1F1F1F"/>
                </a:solidFill>
                <a:effectLst/>
                <a:latin typeface="Google Sans"/>
              </a:rPr>
              <a:t>محیط‌های محاسباتی خاص دیگر:</a:t>
            </a:r>
            <a:endParaRPr lang="fa-IR" b="0" i="0" dirty="0">
              <a:solidFill>
                <a:srgbClr val="1F1F1F"/>
              </a:solidFill>
              <a:effectLst/>
              <a:latin typeface="Google Sans"/>
            </a:endParaRPr>
          </a:p>
          <a:p>
            <a:pPr algn="r" rtl="1"/>
            <a:r>
              <a:rPr lang="fa-IR" b="0" i="0" dirty="0">
                <a:solidFill>
                  <a:srgbClr val="1F1F1F"/>
                </a:solidFill>
                <a:effectLst/>
                <a:latin typeface="Google Sans"/>
              </a:rPr>
              <a:t>علاوه بر سیستم‌های جاسازی‌شده، محیط‌های محاسباتی خاص دیگری نیز وجود دارند که ممکن است از سیستم‌عامل استفاده کنند یا بدون سیستم‌عامل کار کنند. برخی از این محیط‌ها عبارتند از:</a:t>
            </a:r>
          </a:p>
          <a:p>
            <a:pPr algn="r" rtl="1">
              <a:buFont typeface="Arial" panose="020B0604020202020204" pitchFamily="34" charset="0"/>
              <a:buChar char="•"/>
            </a:pPr>
            <a:r>
              <a:rPr lang="fa-IR" b="1" i="0" dirty="0">
                <a:solidFill>
                  <a:srgbClr val="1F1F1F"/>
                </a:solidFill>
                <a:effectLst/>
                <a:latin typeface="Google Sans"/>
              </a:rPr>
              <a:t>میکروکنترلرها (</a:t>
            </a:r>
            <a:r>
              <a:rPr lang="en-US" b="1" i="0" dirty="0">
                <a:solidFill>
                  <a:srgbClr val="1F1F1F"/>
                </a:solidFill>
                <a:effectLst/>
                <a:latin typeface="Google Sans"/>
              </a:rPr>
              <a:t>Microcontrollers):</a:t>
            </a:r>
            <a:r>
              <a:rPr lang="en-US" b="0" i="0" dirty="0">
                <a:solidFill>
                  <a:srgbClr val="1F1F1F"/>
                </a:solidFill>
                <a:effectLst/>
                <a:latin typeface="Google Sans"/>
              </a:rPr>
              <a:t> </a:t>
            </a:r>
            <a:r>
              <a:rPr lang="fa-IR" b="0" i="0" dirty="0">
                <a:solidFill>
                  <a:srgbClr val="1F1F1F"/>
                </a:solidFill>
                <a:effectLst/>
                <a:latin typeface="Google Sans"/>
              </a:rPr>
              <a:t>دستگاه‌هایی با قابلیت پردازش و ذخیره‌سازی محدود که در بسیاری از دستگاه‌های الکترونیکی ساده استفاده می‌شوند.</a:t>
            </a:r>
          </a:p>
          <a:p>
            <a:pPr algn="r" rtl="1">
              <a:buFont typeface="Arial" panose="020B0604020202020204" pitchFamily="34" charset="0"/>
              <a:buChar char="•"/>
            </a:pPr>
            <a:r>
              <a:rPr lang="fa-IR" b="1" i="0" dirty="0">
                <a:solidFill>
                  <a:srgbClr val="1F1F1F"/>
                </a:solidFill>
                <a:effectLst/>
                <a:latin typeface="Google Sans"/>
              </a:rPr>
              <a:t>کنترل‌کننده‌های منطقی قابل برنامه‌ریزی (</a:t>
            </a:r>
            <a:r>
              <a:rPr lang="en-US" b="1" i="0" dirty="0">
                <a:solidFill>
                  <a:srgbClr val="1F1F1F"/>
                </a:solidFill>
                <a:effectLst/>
                <a:latin typeface="Google Sans"/>
              </a:rPr>
              <a:t>PLCs):</a:t>
            </a:r>
            <a:r>
              <a:rPr lang="en-US" b="0" i="0" dirty="0">
                <a:solidFill>
                  <a:srgbClr val="1F1F1F"/>
                </a:solidFill>
                <a:effectLst/>
                <a:latin typeface="Google Sans"/>
              </a:rPr>
              <a:t> </a:t>
            </a:r>
            <a:r>
              <a:rPr lang="fa-IR" b="0" i="0" dirty="0">
                <a:solidFill>
                  <a:srgbClr val="1F1F1F"/>
                </a:solidFill>
                <a:effectLst/>
                <a:latin typeface="Google Sans"/>
              </a:rPr>
              <a:t>دستگاه‌هایی که برای کنترل فرآیندهای صنعتی و اتوماسیون استفاده می‌شوند.</a:t>
            </a:r>
          </a:p>
          <a:p>
            <a:pPr algn="r" rtl="1"/>
            <a:r>
              <a:rPr lang="fa-IR" b="1" i="0" dirty="0">
                <a:solidFill>
                  <a:srgbClr val="1F1F1F"/>
                </a:solidFill>
                <a:effectLst/>
                <a:latin typeface="Google Sans"/>
              </a:rPr>
              <a:t>ویژگی‌های کلیدی سیستم‌عامل بلادرنگ:</a:t>
            </a:r>
            <a:endParaRPr lang="fa-IR" b="0" i="0" dirty="0">
              <a:solidFill>
                <a:srgbClr val="1F1F1F"/>
              </a:solidFill>
              <a:effectLst/>
              <a:latin typeface="Google Sans"/>
            </a:endParaRPr>
          </a:p>
          <a:p>
            <a:pPr algn="r" rtl="1"/>
            <a:r>
              <a:rPr lang="fa-IR" b="0" i="0" dirty="0">
                <a:solidFill>
                  <a:srgbClr val="1F1F1F"/>
                </a:solidFill>
                <a:effectLst/>
                <a:latin typeface="Google Sans"/>
              </a:rPr>
              <a:t>یک ویژگی کلیدی </a:t>
            </a:r>
            <a:r>
              <a:rPr lang="fa-IR" b="1" i="0" dirty="0">
                <a:solidFill>
                  <a:srgbClr val="1F1F1F"/>
                </a:solidFill>
                <a:effectLst/>
                <a:latin typeface="Google Sans"/>
              </a:rPr>
              <a:t>سیستم‌عامل بلادرنگ</a:t>
            </a:r>
            <a:r>
              <a:rPr lang="fa-IR" b="0" i="0" dirty="0">
                <a:solidFill>
                  <a:srgbClr val="1F1F1F"/>
                </a:solidFill>
                <a:effectLst/>
                <a:latin typeface="Google Sans"/>
              </a:rPr>
              <a:t> (</a:t>
            </a:r>
            <a:r>
              <a:rPr lang="en-US" b="0" i="0" dirty="0">
                <a:solidFill>
                  <a:srgbClr val="1F1F1F"/>
                </a:solidFill>
                <a:effectLst/>
                <a:latin typeface="Google Sans"/>
              </a:rPr>
              <a:t>Real-time OS) </a:t>
            </a:r>
            <a:r>
              <a:rPr lang="fa-IR" b="0" i="0" dirty="0">
                <a:solidFill>
                  <a:srgbClr val="1F1F1F"/>
                </a:solidFill>
                <a:effectLst/>
                <a:latin typeface="Google Sans"/>
              </a:rPr>
              <a:t>داشتن </a:t>
            </a:r>
            <a:r>
              <a:rPr lang="fa-IR" b="1" i="0" dirty="0">
                <a:solidFill>
                  <a:srgbClr val="1F1F1F"/>
                </a:solidFill>
                <a:effectLst/>
                <a:latin typeface="Google Sans"/>
              </a:rPr>
              <a:t>محدودیت‌های زمانی ثابت و کاملاً تعریف شده</a:t>
            </a:r>
            <a:r>
              <a:rPr lang="fa-IR" b="0" i="0" dirty="0">
                <a:solidFill>
                  <a:srgbClr val="1F1F1F"/>
                </a:solidFill>
                <a:effectLst/>
                <a:latin typeface="Google Sans"/>
              </a:rPr>
              <a:t> (</a:t>
            </a:r>
            <a:r>
              <a:rPr lang="en-US" b="0" i="0" dirty="0">
                <a:solidFill>
                  <a:srgbClr val="1F1F1F"/>
                </a:solidFill>
                <a:effectLst/>
                <a:latin typeface="Google Sans"/>
              </a:rPr>
              <a:t>well-defined fixed time constraints) </a:t>
            </a:r>
            <a:r>
              <a:rPr lang="fa-IR" b="0" i="0" dirty="0">
                <a:solidFill>
                  <a:srgbClr val="1F1F1F"/>
                </a:solidFill>
                <a:effectLst/>
                <a:latin typeface="Google Sans"/>
              </a:rPr>
              <a:t>است. این به این معنی است که سیستم‌عامل تضمین می‌کند که </a:t>
            </a:r>
            <a:r>
              <a:rPr lang="fa-IR" b="1" i="0" dirty="0">
                <a:solidFill>
                  <a:srgbClr val="1F1F1F"/>
                </a:solidFill>
                <a:effectLst/>
                <a:latin typeface="Google Sans"/>
              </a:rPr>
              <a:t>پردازش</a:t>
            </a:r>
            <a:r>
              <a:rPr lang="fa-IR" b="0" i="0" dirty="0">
                <a:solidFill>
                  <a:srgbClr val="1F1F1F"/>
                </a:solidFill>
                <a:effectLst/>
                <a:latin typeface="Google Sans"/>
              </a:rPr>
              <a:t> (</a:t>
            </a:r>
            <a:r>
              <a:rPr lang="en-US" b="0" i="0" dirty="0">
                <a:solidFill>
                  <a:srgbClr val="1F1F1F"/>
                </a:solidFill>
                <a:effectLst/>
                <a:latin typeface="Google Sans"/>
              </a:rPr>
              <a:t>processing) </a:t>
            </a:r>
            <a:r>
              <a:rPr lang="fa-IR" b="0" i="0" dirty="0">
                <a:solidFill>
                  <a:srgbClr val="1F1F1F"/>
                </a:solidFill>
                <a:effectLst/>
                <a:latin typeface="Google Sans"/>
              </a:rPr>
              <a:t>رویدادها یا داده‌ها </a:t>
            </a:r>
            <a:r>
              <a:rPr lang="fa-IR" b="1" i="0" dirty="0">
                <a:solidFill>
                  <a:srgbClr val="1F1F1F"/>
                </a:solidFill>
                <a:effectLst/>
                <a:latin typeface="Google Sans"/>
              </a:rPr>
              <a:t>درون محدودیت‌های زمانی مشخص</a:t>
            </a:r>
            <a:r>
              <a:rPr lang="fa-IR" b="0" i="0" dirty="0">
                <a:solidFill>
                  <a:srgbClr val="1F1F1F"/>
                </a:solidFill>
                <a:effectLst/>
                <a:latin typeface="Google Sans"/>
              </a:rPr>
              <a:t> (</a:t>
            </a:r>
            <a:r>
              <a:rPr lang="en-US" b="0" i="0" dirty="0">
                <a:solidFill>
                  <a:srgbClr val="1F1F1F"/>
                </a:solidFill>
                <a:effectLst/>
                <a:latin typeface="Google Sans"/>
              </a:rPr>
              <a:t>within constraint) </a:t>
            </a:r>
            <a:r>
              <a:rPr lang="fa-IR" b="0" i="0" dirty="0">
                <a:solidFill>
                  <a:srgbClr val="1F1F1F"/>
                </a:solidFill>
                <a:effectLst/>
                <a:latin typeface="Google Sans"/>
              </a:rPr>
              <a:t>انجام شود.</a:t>
            </a:r>
          </a:p>
          <a:p>
            <a:pPr algn="r" rtl="1"/>
            <a:r>
              <a:rPr lang="fa-IR" b="1" i="0" dirty="0">
                <a:solidFill>
                  <a:srgbClr val="1F1F1F"/>
                </a:solidFill>
                <a:effectLst/>
                <a:latin typeface="Google Sans"/>
              </a:rPr>
              <a:t>اهمیت برآورده کردن محدودیت‌های زمانی:</a:t>
            </a:r>
            <a:endParaRPr lang="fa-IR" b="0" i="0" dirty="0">
              <a:solidFill>
                <a:srgbClr val="1F1F1F"/>
              </a:solidFill>
              <a:effectLst/>
              <a:latin typeface="Google Sans"/>
            </a:endParaRPr>
          </a:p>
          <a:p>
            <a:pPr algn="r" rtl="1"/>
            <a:r>
              <a:rPr lang="fa-IR" b="1" i="0" dirty="0">
                <a:solidFill>
                  <a:srgbClr val="1F1F1F"/>
                </a:solidFill>
                <a:effectLst/>
                <a:latin typeface="Google Sans"/>
              </a:rPr>
              <a:t>عملکرد صحیح</a:t>
            </a:r>
            <a:r>
              <a:rPr lang="fa-IR" b="0" i="0" dirty="0">
                <a:solidFill>
                  <a:srgbClr val="1F1F1F"/>
                </a:solidFill>
                <a:effectLst/>
                <a:latin typeface="Google Sans"/>
              </a:rPr>
              <a:t> (</a:t>
            </a:r>
            <a:r>
              <a:rPr lang="en-US" b="0" i="0" dirty="0">
                <a:solidFill>
                  <a:srgbClr val="1F1F1F"/>
                </a:solidFill>
                <a:effectLst/>
                <a:latin typeface="Google Sans"/>
              </a:rPr>
              <a:t>correct operation) </a:t>
            </a:r>
            <a:r>
              <a:rPr lang="fa-IR" b="0" i="0" dirty="0">
                <a:solidFill>
                  <a:srgbClr val="1F1F1F"/>
                </a:solidFill>
                <a:effectLst/>
                <a:latin typeface="Google Sans"/>
              </a:rPr>
              <a:t>سیستم تنها در صورتی تضمین می‌شود که </a:t>
            </a:r>
            <a:r>
              <a:rPr lang="fa-IR" b="1" i="0" dirty="0">
                <a:solidFill>
                  <a:srgbClr val="1F1F1F"/>
                </a:solidFill>
                <a:effectLst/>
                <a:latin typeface="Google Sans"/>
              </a:rPr>
              <a:t>محدودیت‌های زمانی</a:t>
            </a:r>
            <a:r>
              <a:rPr lang="fa-IR" b="0" i="0" dirty="0">
                <a:solidFill>
                  <a:srgbClr val="1F1F1F"/>
                </a:solidFill>
                <a:effectLst/>
                <a:latin typeface="Google Sans"/>
              </a:rPr>
              <a:t> برآورده شوند. عدم رعایت این محدودیت‌ها می‌تواند منجر به نتایج نادرست یا رفتار غیرقابل پیش‌بینی سیستم شود، که در برخی موارد می‌تواند عواقب جدی داشته باشد.</a:t>
            </a:r>
          </a:p>
          <a:p>
            <a:pPr algn="r" rtl="1"/>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85</a:t>
            </a:fld>
            <a:endParaRPr lang="en-US" altLang="en-US"/>
          </a:p>
        </p:txBody>
      </p:sp>
    </p:spTree>
    <p:extLst>
      <p:ext uri="{BB962C8B-B14F-4D97-AF65-F5344CB8AC3E}">
        <p14:creationId xmlns:p14="http://schemas.microsoft.com/office/powerpoint/2010/main" val="917156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6069D3D-AC19-4939-8422-88ECED6ED43E}"/>
              </a:ext>
            </a:extLst>
          </p:cNvPr>
          <p:cNvSpPr>
            <a:spLocks noGrp="1" noRot="1" noChangeAspect="1" noChangeArrowheads="1" noTextEdit="1"/>
          </p:cNvSpPr>
          <p:nvPr>
            <p:ph type="sldImg"/>
          </p:nvPr>
        </p:nvSpPr>
        <p:spPr>
          <a:xfrm>
            <a:off x="1117600" y="696913"/>
            <a:ext cx="4648200" cy="3486150"/>
          </a:xfrm>
          <a:ln/>
        </p:spPr>
      </p:sp>
      <p:sp>
        <p:nvSpPr>
          <p:cNvPr id="112643" name="Rectangle 3">
            <a:extLst>
              <a:ext uri="{FF2B5EF4-FFF2-40B4-BE49-F238E27FC236}">
                <a16:creationId xmlns:a16="http://schemas.microsoft.com/office/drawing/2014/main" id="{2E50F47B-95E4-459A-8DDE-53FCF760EDF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dirty="0">
                <a:solidFill>
                  <a:srgbClr val="1F1F1F"/>
                </a:solidFill>
                <a:effectLst/>
                <a:latin typeface="Google Sans"/>
              </a:rPr>
              <a:t>نرم‌افزارهای منبع‌باز</a:t>
            </a:r>
            <a:r>
              <a:rPr lang="fa-IR" dirty="0">
                <a:solidFill>
                  <a:srgbClr val="1F1F1F"/>
                </a:solidFill>
                <a:effectLst/>
                <a:latin typeface="Google Sans"/>
              </a:rPr>
              <a:t> (</a:t>
            </a:r>
            <a:r>
              <a:rPr lang="en-US" dirty="0">
                <a:solidFill>
                  <a:srgbClr val="1F1F1F"/>
                </a:solidFill>
                <a:effectLst/>
                <a:latin typeface="Google Sans"/>
              </a:rPr>
              <a:t>Open-source software) </a:t>
            </a:r>
            <a:r>
              <a:rPr lang="fa-IR" dirty="0">
                <a:solidFill>
                  <a:srgbClr val="1F1F1F"/>
                </a:solidFill>
                <a:effectLst/>
                <a:latin typeface="Google Sans"/>
              </a:rPr>
              <a:t>نرم‌افزارهایی هستند که کد منبع آن‌ها در دسترس عموم قرار دارد. این بدان معناست که هر کسی می‌تواند کد منبع را مشاهده، مطالعه، تغییر، و توزیع کند.</a:t>
            </a:r>
          </a:p>
          <a:p>
            <a:pPr algn="r" rtl="1"/>
            <a:r>
              <a:rPr lang="fa-IR" b="1" dirty="0">
                <a:solidFill>
                  <a:srgbClr val="1F1F1F"/>
                </a:solidFill>
                <a:effectLst/>
                <a:latin typeface="Google Sans"/>
              </a:rPr>
              <a:t>مخالف با محدودیت‌های کپی و مدیریت حقوق دیجیتال (</a:t>
            </a:r>
            <a:r>
              <a:rPr lang="en-US" b="1" dirty="0">
                <a:solidFill>
                  <a:srgbClr val="1F1F1F"/>
                </a:solidFill>
                <a:effectLst/>
                <a:latin typeface="Google Sans"/>
              </a:rPr>
              <a:t>DRM):</a:t>
            </a:r>
            <a:endParaRPr lang="en-US" dirty="0">
              <a:solidFill>
                <a:srgbClr val="1F1F1F"/>
              </a:solidFill>
              <a:effectLst/>
              <a:latin typeface="Google Sans"/>
            </a:endParaRPr>
          </a:p>
          <a:p>
            <a:pPr algn="r" rtl="1"/>
            <a:r>
              <a:rPr lang="fa-IR" dirty="0">
                <a:solidFill>
                  <a:srgbClr val="1F1F1F"/>
                </a:solidFill>
                <a:effectLst/>
                <a:latin typeface="Google Sans"/>
              </a:rPr>
              <a:t>جنبش نرم‌افزار منبع‌باز با جنبش </a:t>
            </a:r>
            <a:r>
              <a:rPr lang="fa-IR" b="1" dirty="0">
                <a:solidFill>
                  <a:srgbClr val="1F1F1F"/>
                </a:solidFill>
                <a:effectLst/>
                <a:latin typeface="Google Sans"/>
              </a:rPr>
              <a:t>محدودیت‌های کپی</a:t>
            </a:r>
            <a:r>
              <a:rPr lang="fa-IR" dirty="0">
                <a:solidFill>
                  <a:srgbClr val="1F1F1F"/>
                </a:solidFill>
                <a:effectLst/>
                <a:latin typeface="Google Sans"/>
              </a:rPr>
              <a:t> و </a:t>
            </a:r>
            <a:r>
              <a:rPr lang="fa-IR" b="1" dirty="0">
                <a:solidFill>
                  <a:srgbClr val="1F1F1F"/>
                </a:solidFill>
                <a:effectLst/>
                <a:latin typeface="Google Sans"/>
              </a:rPr>
              <a:t>مدیریت حقوق دیجیتال (</a:t>
            </a:r>
            <a:r>
              <a:rPr lang="en-US" b="1" dirty="0">
                <a:solidFill>
                  <a:srgbClr val="1F1F1F"/>
                </a:solidFill>
                <a:effectLst/>
                <a:latin typeface="Google Sans"/>
              </a:rPr>
              <a:t>DRM)</a:t>
            </a:r>
            <a:r>
              <a:rPr lang="en-US" dirty="0">
                <a:solidFill>
                  <a:srgbClr val="1F1F1F"/>
                </a:solidFill>
                <a:effectLst/>
                <a:latin typeface="Google Sans"/>
              </a:rPr>
              <a:t> </a:t>
            </a:r>
            <a:r>
              <a:rPr lang="fa-IR" dirty="0">
                <a:solidFill>
                  <a:srgbClr val="1F1F1F"/>
                </a:solidFill>
                <a:effectLst/>
                <a:latin typeface="Google Sans"/>
              </a:rPr>
              <a:t>که هدف آن محدود کردن استفاده و توزیع نرم‌افزار است، مخالف است.</a:t>
            </a:r>
          </a:p>
          <a:p>
            <a:pPr algn="r" rtl="1"/>
            <a:r>
              <a:rPr lang="fa-IR" b="1" dirty="0">
                <a:solidFill>
                  <a:srgbClr val="1F1F1F"/>
                </a:solidFill>
                <a:effectLst/>
                <a:latin typeface="Google Sans"/>
              </a:rPr>
              <a:t>تاریخچه:</a:t>
            </a:r>
            <a:endParaRPr lang="fa-IR" dirty="0">
              <a:solidFill>
                <a:srgbClr val="1F1F1F"/>
              </a:solidFill>
              <a:effectLst/>
              <a:latin typeface="Google Sans"/>
            </a:endParaRPr>
          </a:p>
          <a:p>
            <a:pPr algn="r" rtl="1">
              <a:buFont typeface="Arial" panose="020B0604020202020204" pitchFamily="34" charset="0"/>
              <a:buChar char="•"/>
            </a:pPr>
            <a:r>
              <a:rPr lang="fa-IR" dirty="0">
                <a:solidFill>
                  <a:srgbClr val="1F1F1F"/>
                </a:solidFill>
                <a:effectLst/>
                <a:latin typeface="Google Sans"/>
              </a:rPr>
              <a:t>جنبش نرم‌افزار آزاد و منبع‌باز ریشه در ایده "نرم‌افزار آزاد" دارد که توسط </a:t>
            </a:r>
            <a:r>
              <a:rPr lang="fa-IR" b="1" dirty="0">
                <a:solidFill>
                  <a:srgbClr val="1F1F1F"/>
                </a:solidFill>
                <a:effectLst/>
                <a:latin typeface="Google Sans"/>
              </a:rPr>
              <a:t>بنیاد نرم‌افزار آزاد (</a:t>
            </a:r>
            <a:r>
              <a:rPr lang="en-US" b="1" dirty="0">
                <a:solidFill>
                  <a:srgbClr val="1F1F1F"/>
                </a:solidFill>
                <a:effectLst/>
                <a:latin typeface="Google Sans"/>
              </a:rPr>
              <a:t>FSF)</a:t>
            </a:r>
            <a:r>
              <a:rPr lang="en-US" dirty="0">
                <a:solidFill>
                  <a:srgbClr val="1F1F1F"/>
                </a:solidFill>
                <a:effectLst/>
                <a:latin typeface="Google Sans"/>
              </a:rPr>
              <a:t> </a:t>
            </a:r>
            <a:r>
              <a:rPr lang="fa-IR" dirty="0">
                <a:solidFill>
                  <a:srgbClr val="1F1F1F"/>
                </a:solidFill>
                <a:effectLst/>
                <a:latin typeface="Google Sans"/>
              </a:rPr>
              <a:t>با پیشگامی </a:t>
            </a:r>
            <a:r>
              <a:rPr lang="fa-IR" b="1" dirty="0">
                <a:solidFill>
                  <a:srgbClr val="1F1F1F"/>
                </a:solidFill>
                <a:effectLst/>
                <a:latin typeface="Google Sans"/>
              </a:rPr>
              <a:t>ریچارد استالمن</a:t>
            </a:r>
            <a:r>
              <a:rPr lang="fa-IR" dirty="0">
                <a:solidFill>
                  <a:srgbClr val="1F1F1F"/>
                </a:solidFill>
                <a:effectLst/>
                <a:latin typeface="Google Sans"/>
              </a:rPr>
              <a:t> ترویج شده است.</a:t>
            </a:r>
          </a:p>
          <a:p>
            <a:pPr algn="r" rtl="1">
              <a:buFont typeface="Arial" panose="020B0604020202020204" pitchFamily="34" charset="0"/>
              <a:buChar char="•"/>
            </a:pPr>
            <a:r>
              <a:rPr lang="fa-IR" dirty="0">
                <a:solidFill>
                  <a:srgbClr val="1F1F1F"/>
                </a:solidFill>
                <a:effectLst/>
                <a:latin typeface="Google Sans"/>
              </a:rPr>
              <a:t>بنیاد </a:t>
            </a:r>
            <a:r>
              <a:rPr lang="en-US" dirty="0">
                <a:solidFill>
                  <a:srgbClr val="1F1F1F"/>
                </a:solidFill>
                <a:effectLst/>
                <a:latin typeface="Google Sans"/>
              </a:rPr>
              <a:t>FSF </a:t>
            </a:r>
            <a:r>
              <a:rPr lang="fa-IR" dirty="0">
                <a:solidFill>
                  <a:srgbClr val="1F1F1F"/>
                </a:solidFill>
                <a:effectLst/>
                <a:latin typeface="Google Sans"/>
              </a:rPr>
              <a:t>مجوز عمومی همگانی گنو (</a:t>
            </a:r>
            <a:r>
              <a:rPr lang="en-US" dirty="0">
                <a:solidFill>
                  <a:srgbClr val="1F1F1F"/>
                </a:solidFill>
                <a:effectLst/>
                <a:latin typeface="Google Sans"/>
              </a:rPr>
              <a:t>GNU General Public License - GPL) </a:t>
            </a:r>
            <a:r>
              <a:rPr lang="fa-IR" dirty="0">
                <a:solidFill>
                  <a:srgbClr val="1F1F1F"/>
                </a:solidFill>
                <a:effectLst/>
                <a:latin typeface="Google Sans"/>
              </a:rPr>
              <a:t>را با مدل </a:t>
            </a:r>
            <a:r>
              <a:rPr lang="fa-IR" b="1" dirty="0">
                <a:solidFill>
                  <a:srgbClr val="1F1F1F"/>
                </a:solidFill>
                <a:effectLst/>
                <a:latin typeface="Google Sans"/>
              </a:rPr>
              <a:t>کپی‌چپ</a:t>
            </a:r>
            <a:r>
              <a:rPr lang="fa-IR" dirty="0">
                <a:solidFill>
                  <a:srgbClr val="1F1F1F"/>
                </a:solidFill>
                <a:effectLst/>
                <a:latin typeface="Google Sans"/>
              </a:rPr>
              <a:t> (</a:t>
            </a:r>
            <a:r>
              <a:rPr lang="en-US" dirty="0">
                <a:solidFill>
                  <a:srgbClr val="1F1F1F"/>
                </a:solidFill>
                <a:effectLst/>
                <a:latin typeface="Google Sans"/>
              </a:rPr>
              <a:t>copyleft) </a:t>
            </a:r>
            <a:r>
              <a:rPr lang="fa-IR" dirty="0">
                <a:solidFill>
                  <a:srgbClr val="1F1F1F"/>
                </a:solidFill>
                <a:effectLst/>
                <a:latin typeface="Google Sans"/>
              </a:rPr>
              <a:t>ارائه داده است که به کاربران آزادی استفاده، تغییر و توزیع نرم‌افزار را می‌دهد، اما همچنین آن‌ها را ملزم می‌کند تا هر نسخه‌ای از نرم‌افزار را تحت همان مجوز منتشر کنند.</a:t>
            </a:r>
          </a:p>
          <a:p>
            <a:pPr algn="r" rtl="1">
              <a:buFont typeface="Arial" panose="020B0604020202020204" pitchFamily="34" charset="0"/>
              <a:buChar char="•"/>
            </a:pPr>
            <a:r>
              <a:rPr lang="fa-IR" dirty="0">
                <a:solidFill>
                  <a:srgbClr val="1F1F1F"/>
                </a:solidFill>
                <a:effectLst/>
                <a:latin typeface="Google Sans"/>
              </a:rPr>
              <a:t>لازم به ذکر است که </a:t>
            </a:r>
            <a:r>
              <a:rPr lang="fa-IR" b="1" dirty="0">
                <a:solidFill>
                  <a:srgbClr val="1F1F1F"/>
                </a:solidFill>
                <a:effectLst/>
                <a:latin typeface="Google Sans"/>
              </a:rPr>
              <a:t>نرم‌افزار آزاد</a:t>
            </a:r>
            <a:r>
              <a:rPr lang="fa-IR" dirty="0">
                <a:solidFill>
                  <a:srgbClr val="1F1F1F"/>
                </a:solidFill>
                <a:effectLst/>
                <a:latin typeface="Google Sans"/>
              </a:rPr>
              <a:t> و </a:t>
            </a:r>
            <a:r>
              <a:rPr lang="fa-IR" b="1" dirty="0">
                <a:solidFill>
                  <a:srgbClr val="1F1F1F"/>
                </a:solidFill>
                <a:effectLst/>
                <a:latin typeface="Google Sans"/>
              </a:rPr>
              <a:t>نرم‌افزار منبع‌باز</a:t>
            </a:r>
            <a:r>
              <a:rPr lang="fa-IR" dirty="0">
                <a:solidFill>
                  <a:srgbClr val="1F1F1F"/>
                </a:solidFill>
                <a:effectLst/>
                <a:latin typeface="Google Sans"/>
              </a:rPr>
              <a:t> دو مفهوم کاملاً هم‌پوشانی ندارند و توسط افراد با دیدگاه‌های کمی متفاوت ترویج می‌شوند (برای درک کامل تفاوت این دو مفهوم، به مقاله‌ی "فلسفه گنو: منبع‌باز هدف را گم می‌کند" در وبسایت بنیاد </a:t>
            </a:r>
            <a:r>
              <a:rPr lang="en-US" dirty="0">
                <a:solidFill>
                  <a:srgbClr val="1F1F1F"/>
                </a:solidFill>
                <a:effectLst/>
                <a:latin typeface="Google Sans"/>
              </a:rPr>
              <a:t>FSF </a:t>
            </a:r>
            <a:r>
              <a:rPr lang="fa-IR" dirty="0">
                <a:solidFill>
                  <a:srgbClr val="1F1F1F"/>
                </a:solidFill>
                <a:effectLst/>
                <a:latin typeface="Google Sans"/>
              </a:rPr>
              <a:t>مراجعه کنید: </a:t>
            </a:r>
            <a:r>
              <a:rPr lang="en-US" dirty="0">
                <a:solidFill>
                  <a:srgbClr val="0B57D0"/>
                </a:solidFill>
                <a:effectLst/>
                <a:latin typeface="Google Sans"/>
                <a:hlinkClick r:id="rId3"/>
              </a:rPr>
              <a:t>http://gnu.org/philosophy/open-source-misses-the-point.html/</a:t>
            </a:r>
            <a:r>
              <a:rPr lang="en-US" dirty="0">
                <a:solidFill>
                  <a:srgbClr val="1F1F1F"/>
                </a:solidFill>
                <a:effectLst/>
                <a:latin typeface="Google San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err="1">
                <a:solidFill>
                  <a:srgbClr val="111111"/>
                </a:solidFill>
                <a:effectLst/>
                <a:latin typeface="-apple-system"/>
              </a:rPr>
              <a:t>andheld</a:t>
            </a:r>
            <a:r>
              <a:rPr lang="en-US" b="1" i="0" dirty="0">
                <a:solidFill>
                  <a:srgbClr val="111111"/>
                </a:solidFill>
                <a:effectLst/>
                <a:latin typeface="-apple-system"/>
              </a:rPr>
              <a:t> Computers</a:t>
            </a:r>
            <a:r>
              <a:rPr lang="en-US" b="0" i="0" dirty="0">
                <a:solidFill>
                  <a:srgbClr val="111111"/>
                </a:solidFill>
                <a:effectLst/>
                <a:latin typeface="-apple-system"/>
              </a:rPr>
              <a:t>:</a:t>
            </a:r>
          </a:p>
          <a:p>
            <a:pPr algn="l">
              <a:buFont typeface="Arial" panose="020B0604020202020204" pitchFamily="34" charset="0"/>
              <a:buChar char="•"/>
            </a:pPr>
            <a:r>
              <a:rPr lang="en-US" b="0" i="0" dirty="0">
                <a:solidFill>
                  <a:srgbClr val="111111"/>
                </a:solidFill>
                <a:effectLst/>
                <a:latin typeface="-apple-system"/>
              </a:rPr>
              <a:t>Handheld devices (e.g., smartphones, tablets) are resource-constrained but optimized for usability and portability.</a:t>
            </a:r>
          </a:p>
          <a:p>
            <a:pPr algn="l">
              <a:buFont typeface="Arial" panose="020B0604020202020204" pitchFamily="34" charset="0"/>
              <a:buChar char="•"/>
            </a:pPr>
            <a:r>
              <a:rPr lang="en-US" b="0" i="0" dirty="0">
                <a:solidFill>
                  <a:srgbClr val="111111"/>
                </a:solidFill>
                <a:effectLst/>
                <a:latin typeface="-apple-system"/>
              </a:rPr>
              <a:t>Key characteristics:</a:t>
            </a:r>
          </a:p>
          <a:p>
            <a:pPr marL="742950" lvl="1" indent="-285750" algn="l">
              <a:buFont typeface="Arial" panose="020B0604020202020204" pitchFamily="34" charset="0"/>
              <a:buChar char="•"/>
            </a:pPr>
            <a:r>
              <a:rPr lang="en-US" b="1" i="0" dirty="0">
                <a:solidFill>
                  <a:srgbClr val="111111"/>
                </a:solidFill>
                <a:effectLst/>
                <a:latin typeface="-apple-system"/>
              </a:rPr>
              <a:t>Limited Resources</a:t>
            </a:r>
            <a:r>
              <a:rPr lang="en-US" b="0" i="0" dirty="0">
                <a:solidFill>
                  <a:srgbClr val="111111"/>
                </a:solidFill>
                <a:effectLst/>
                <a:latin typeface="-apple-system"/>
              </a:rPr>
              <a:t>: Smaller memory, processing power, and battery life.</a:t>
            </a:r>
          </a:p>
          <a:p>
            <a:pPr marL="742950" lvl="1" indent="-285750" algn="l">
              <a:buFont typeface="Arial" panose="020B0604020202020204" pitchFamily="34" charset="0"/>
              <a:buChar char="•"/>
            </a:pPr>
            <a:r>
              <a:rPr lang="en-US" b="1" i="0" dirty="0">
                <a:solidFill>
                  <a:srgbClr val="111111"/>
                </a:solidFill>
                <a:effectLst/>
                <a:latin typeface="-apple-system"/>
              </a:rPr>
              <a:t>User-Centric Design</a:t>
            </a:r>
            <a:r>
              <a:rPr lang="en-US" b="0" i="0" dirty="0">
                <a:solidFill>
                  <a:srgbClr val="111111"/>
                </a:solidFill>
                <a:effectLst/>
                <a:latin typeface="-apple-system"/>
              </a:rPr>
              <a:t>: Focus on ease of use, mobility, and energy efficiency.</a:t>
            </a:r>
          </a:p>
          <a:p>
            <a:pPr marL="742950" lvl="1" indent="-285750" algn="l">
              <a:buFont typeface="Arial" panose="020B0604020202020204" pitchFamily="34" charset="0"/>
              <a:buChar char="•"/>
            </a:pPr>
            <a:r>
              <a:rPr lang="en-US" b="1" i="0" dirty="0">
                <a:solidFill>
                  <a:srgbClr val="111111"/>
                </a:solidFill>
                <a:effectLst/>
                <a:latin typeface="-apple-system"/>
              </a:rPr>
              <a:t>Multitasking Constraints</a:t>
            </a:r>
            <a:r>
              <a:rPr lang="en-US" b="0" i="0" dirty="0">
                <a:solidFill>
                  <a:srgbClr val="111111"/>
                </a:solidFill>
                <a:effectLst/>
                <a:latin typeface="-apple-system"/>
              </a:rPr>
              <a:t>: Running multiple apps simultaneously can strain resources.</a:t>
            </a:r>
          </a:p>
          <a:p>
            <a:pPr algn="l">
              <a:buFont typeface="Arial" panose="020B0604020202020204" pitchFamily="34" charset="0"/>
              <a:buChar char="•"/>
            </a:pPr>
            <a:r>
              <a:rPr lang="en-US" b="0" i="0" dirty="0">
                <a:solidFill>
                  <a:srgbClr val="111111"/>
                </a:solidFill>
                <a:effectLst/>
                <a:latin typeface="-apple-system"/>
              </a:rPr>
              <a:t>Challenges:</a:t>
            </a:r>
          </a:p>
          <a:p>
            <a:pPr marL="742950" lvl="1" indent="-285750" algn="l">
              <a:buFont typeface="Arial" panose="020B0604020202020204" pitchFamily="34" charset="0"/>
              <a:buChar char="•"/>
            </a:pPr>
            <a:r>
              <a:rPr lang="en-US" b="1" i="0" dirty="0">
                <a:solidFill>
                  <a:srgbClr val="111111"/>
                </a:solidFill>
                <a:effectLst/>
                <a:latin typeface="-apple-system"/>
              </a:rPr>
              <a:t>Battery Life</a:t>
            </a:r>
            <a:r>
              <a:rPr lang="en-US" b="0" i="0" dirty="0">
                <a:solidFill>
                  <a:srgbClr val="111111"/>
                </a:solidFill>
                <a:effectLst/>
                <a:latin typeface="-apple-system"/>
              </a:rPr>
              <a:t>: Balancing functionality with power consumption.</a:t>
            </a:r>
          </a:p>
          <a:p>
            <a:pPr marL="742950" lvl="1" indent="-285750" algn="l">
              <a:buFont typeface="Arial" panose="020B0604020202020204" pitchFamily="34" charset="0"/>
              <a:buChar char="•"/>
            </a:pPr>
            <a:r>
              <a:rPr lang="en-US" b="1" i="0" dirty="0">
                <a:solidFill>
                  <a:srgbClr val="111111"/>
                </a:solidFill>
                <a:effectLst/>
                <a:latin typeface="-apple-system"/>
              </a:rPr>
              <a:t>Usability</a:t>
            </a:r>
            <a:r>
              <a:rPr lang="en-US" b="0" i="0" dirty="0">
                <a:solidFill>
                  <a:srgbClr val="111111"/>
                </a:solidFill>
                <a:effectLst/>
                <a:latin typeface="-apple-system"/>
              </a:rPr>
              <a:t>: Ensuring a smooth user experience despite limitations.</a:t>
            </a:r>
          </a:p>
          <a:p>
            <a:pPr marL="742950" lvl="1" indent="-285750" algn="l">
              <a:buFont typeface="Arial" panose="020B0604020202020204" pitchFamily="34" charset="0"/>
              <a:buChar char="•"/>
            </a:pPr>
            <a:r>
              <a:rPr lang="en-US" b="1" i="0" dirty="0">
                <a:solidFill>
                  <a:srgbClr val="111111"/>
                </a:solidFill>
                <a:effectLst/>
                <a:latin typeface="-apple-system"/>
              </a:rPr>
              <a:t>Resource Management</a:t>
            </a:r>
            <a:r>
              <a:rPr lang="en-US" b="0" i="0" dirty="0">
                <a:solidFill>
                  <a:srgbClr val="111111"/>
                </a:solidFill>
                <a:effectLst/>
                <a:latin typeface="-apple-system"/>
              </a:rPr>
              <a:t>: Efficiently allocating resources for various tasks.</a:t>
            </a:r>
          </a:p>
          <a:p>
            <a:endParaRPr lang="en-US" dirty="0"/>
          </a:p>
        </p:txBody>
      </p:sp>
      <p:sp>
        <p:nvSpPr>
          <p:cNvPr id="4" name="Slide Number Placeholder 3"/>
          <p:cNvSpPr>
            <a:spLocks noGrp="1"/>
          </p:cNvSpPr>
          <p:nvPr>
            <p:ph type="sldNum" sz="quarter" idx="5"/>
          </p:nvPr>
        </p:nvSpPr>
        <p:spPr/>
        <p:txBody>
          <a:bodyPr/>
          <a:lstStyle/>
          <a:p>
            <a:fld id="{1324AE69-29B7-47AB-9D16-5F28C6265CAC}" type="slidenum">
              <a:rPr lang="en-US" altLang="en-US" smtClean="0"/>
              <a:pPr/>
              <a:t>10</a:t>
            </a:fld>
            <a:endParaRPr lang="en-US" altLang="en-US"/>
          </a:p>
        </p:txBody>
      </p:sp>
    </p:spTree>
    <p:extLst>
      <p:ext uri="{BB962C8B-B14F-4D97-AF65-F5344CB8AC3E}">
        <p14:creationId xmlns:p14="http://schemas.microsoft.com/office/powerpoint/2010/main" val="3467485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6069D3D-AC19-4939-8422-88ECED6ED43E}"/>
              </a:ext>
            </a:extLst>
          </p:cNvPr>
          <p:cNvSpPr>
            <a:spLocks noGrp="1" noRot="1" noChangeAspect="1" noChangeArrowheads="1" noTextEdit="1"/>
          </p:cNvSpPr>
          <p:nvPr>
            <p:ph type="sldImg"/>
          </p:nvPr>
        </p:nvSpPr>
        <p:spPr>
          <a:xfrm>
            <a:off x="1117600" y="696913"/>
            <a:ext cx="4648200" cy="3486150"/>
          </a:xfrm>
          <a:ln/>
        </p:spPr>
      </p:sp>
      <p:sp>
        <p:nvSpPr>
          <p:cNvPr id="112643" name="Rectangle 3">
            <a:extLst>
              <a:ext uri="{FF2B5EF4-FFF2-40B4-BE49-F238E27FC236}">
                <a16:creationId xmlns:a16="http://schemas.microsoft.com/office/drawing/2014/main" id="{2E50F47B-95E4-459A-8DDE-53FCF760EDF8}"/>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1" dirty="0">
                <a:solidFill>
                  <a:srgbClr val="1F1F1F"/>
                </a:solidFill>
                <a:effectLst/>
                <a:latin typeface="Google Sans"/>
              </a:rPr>
              <a:t>مثال‌ها:</a:t>
            </a:r>
            <a:endParaRPr lang="fa-IR" dirty="0">
              <a:solidFill>
                <a:srgbClr val="1F1F1F"/>
              </a:solidFill>
              <a:effectLst/>
              <a:latin typeface="Google Sans"/>
            </a:endParaRPr>
          </a:p>
          <a:p>
            <a:pPr algn="r" rtl="1">
              <a:buFont typeface="Arial" panose="020B0604020202020204" pitchFamily="34" charset="0"/>
              <a:buChar char="•"/>
            </a:pPr>
            <a:r>
              <a:rPr lang="fa-IR" dirty="0">
                <a:solidFill>
                  <a:srgbClr val="1F1F1F"/>
                </a:solidFill>
                <a:effectLst/>
                <a:latin typeface="Google Sans"/>
              </a:rPr>
              <a:t>سیستم‌عامل </a:t>
            </a:r>
            <a:r>
              <a:rPr lang="en-US" b="1" dirty="0">
                <a:solidFill>
                  <a:srgbClr val="1F1F1F"/>
                </a:solidFill>
                <a:effectLst/>
                <a:latin typeface="Google Sans"/>
              </a:rPr>
              <a:t>GNU/Linux</a:t>
            </a:r>
            <a:r>
              <a:rPr lang="en-US" dirty="0">
                <a:solidFill>
                  <a:srgbClr val="1F1F1F"/>
                </a:solidFill>
                <a:effectLst/>
                <a:latin typeface="Google Sans"/>
              </a:rPr>
              <a:t> </a:t>
            </a:r>
            <a:r>
              <a:rPr lang="fa-IR" dirty="0">
                <a:solidFill>
                  <a:srgbClr val="1F1F1F"/>
                </a:solidFill>
                <a:effectLst/>
                <a:latin typeface="Google Sans"/>
              </a:rPr>
              <a:t>و </a:t>
            </a:r>
            <a:r>
              <a:rPr lang="en-US" b="1" dirty="0">
                <a:solidFill>
                  <a:srgbClr val="1F1F1F"/>
                </a:solidFill>
                <a:effectLst/>
                <a:latin typeface="Google Sans"/>
              </a:rPr>
              <a:t>BSD UNIX</a:t>
            </a:r>
            <a:r>
              <a:rPr lang="en-US" dirty="0">
                <a:solidFill>
                  <a:srgbClr val="1F1F1F"/>
                </a:solidFill>
                <a:effectLst/>
                <a:latin typeface="Google Sans"/>
              </a:rPr>
              <a:t> (</a:t>
            </a:r>
            <a:r>
              <a:rPr lang="fa-IR" dirty="0">
                <a:solidFill>
                  <a:srgbClr val="1F1F1F"/>
                </a:solidFill>
                <a:effectLst/>
                <a:latin typeface="Google Sans"/>
              </a:rPr>
              <a:t>از جمله هسته اصلی سیستم‌عامل </a:t>
            </a:r>
            <a:r>
              <a:rPr lang="en-US" dirty="0">
                <a:solidFill>
                  <a:srgbClr val="1F1F1F"/>
                </a:solidFill>
                <a:effectLst/>
                <a:latin typeface="Google Sans"/>
              </a:rPr>
              <a:t>Mac OS X) </a:t>
            </a:r>
            <a:r>
              <a:rPr lang="fa-IR" dirty="0">
                <a:solidFill>
                  <a:srgbClr val="1F1F1F"/>
                </a:solidFill>
                <a:effectLst/>
                <a:latin typeface="Google Sans"/>
              </a:rPr>
              <a:t>و بسیاری دیگر، نمونه‌هایی از نرم‌افزارهای منبع‌باز هستند.</a:t>
            </a:r>
          </a:p>
          <a:p>
            <a:pPr algn="r" rtl="1"/>
            <a:r>
              <a:rPr lang="fa-IR" b="1" dirty="0">
                <a:solidFill>
                  <a:srgbClr val="1F1F1F"/>
                </a:solidFill>
                <a:effectLst/>
                <a:latin typeface="Google Sans"/>
              </a:rPr>
              <a:t>استفاده از ماشین‌های مجازی برای بررسی سیستم‌عامل‌های مهمان:</a:t>
            </a:r>
            <a:endParaRPr lang="fa-IR" dirty="0">
              <a:solidFill>
                <a:srgbClr val="1F1F1F"/>
              </a:solidFill>
              <a:effectLst/>
              <a:latin typeface="Google Sans"/>
            </a:endParaRPr>
          </a:p>
          <a:p>
            <a:pPr algn="r" rtl="1">
              <a:buFont typeface="Arial" panose="020B0604020202020204" pitchFamily="34" charset="0"/>
              <a:buChar char="•"/>
            </a:pPr>
            <a:r>
              <a:rPr lang="fa-IR" dirty="0">
                <a:solidFill>
                  <a:srgbClr val="1F1F1F"/>
                </a:solidFill>
                <a:effectLst/>
                <a:latin typeface="Google Sans"/>
              </a:rPr>
              <a:t>برای آشنایی و بررسی سیستم‌عامل‌های بدون نیاز به نصب مستقیم روی رایانه، می‌توانید از نرم‌افزارهای </a:t>
            </a:r>
            <a:r>
              <a:rPr lang="fa-IR" b="1" dirty="0">
                <a:solidFill>
                  <a:srgbClr val="1F1F1F"/>
                </a:solidFill>
                <a:effectLst/>
                <a:latin typeface="Google Sans"/>
              </a:rPr>
              <a:t>ماشین مجازی</a:t>
            </a:r>
            <a:r>
              <a:rPr lang="fa-IR" dirty="0">
                <a:solidFill>
                  <a:srgbClr val="1F1F1F"/>
                </a:solidFill>
                <a:effectLst/>
                <a:latin typeface="Google Sans"/>
              </a:rPr>
              <a:t> (</a:t>
            </a:r>
            <a:r>
              <a:rPr lang="en-US" dirty="0">
                <a:solidFill>
                  <a:srgbClr val="1F1F1F"/>
                </a:solidFill>
                <a:effectLst/>
                <a:latin typeface="Google Sans"/>
              </a:rPr>
              <a:t>Virtual Machine Manager - VMM) </a:t>
            </a:r>
            <a:r>
              <a:rPr lang="fa-IR" dirty="0">
                <a:solidFill>
                  <a:srgbClr val="1F1F1F"/>
                </a:solidFill>
                <a:effectLst/>
                <a:latin typeface="Google Sans"/>
              </a:rPr>
              <a:t>مانند </a:t>
            </a:r>
            <a:r>
              <a:rPr lang="en-US" b="1" dirty="0">
                <a:solidFill>
                  <a:srgbClr val="1F1F1F"/>
                </a:solidFill>
                <a:effectLst/>
                <a:latin typeface="Google Sans"/>
              </a:rPr>
              <a:t>VMware Player</a:t>
            </a:r>
            <a:r>
              <a:rPr lang="en-US" dirty="0">
                <a:solidFill>
                  <a:srgbClr val="1F1F1F"/>
                </a:solidFill>
                <a:effectLst/>
                <a:latin typeface="Google Sans"/>
              </a:rPr>
              <a:t> (</a:t>
            </a:r>
            <a:r>
              <a:rPr lang="fa-IR" dirty="0">
                <a:solidFill>
                  <a:srgbClr val="1F1F1F"/>
                </a:solidFill>
                <a:effectLst/>
                <a:latin typeface="Google Sans"/>
              </a:rPr>
              <a:t>که رایگان روی ویندوز در دسترس است) یا </a:t>
            </a:r>
            <a:r>
              <a:rPr lang="en-US" b="1" dirty="0">
                <a:solidFill>
                  <a:srgbClr val="1F1F1F"/>
                </a:solidFill>
                <a:effectLst/>
                <a:latin typeface="Google Sans"/>
              </a:rPr>
              <a:t>VirtualBox</a:t>
            </a:r>
            <a:r>
              <a:rPr lang="en-US" dirty="0">
                <a:solidFill>
                  <a:srgbClr val="1F1F1F"/>
                </a:solidFill>
                <a:effectLst/>
                <a:latin typeface="Google Sans"/>
              </a:rPr>
              <a:t> (</a:t>
            </a:r>
            <a:r>
              <a:rPr lang="fa-IR" dirty="0">
                <a:solidFill>
                  <a:srgbClr val="1F1F1F"/>
                </a:solidFill>
                <a:effectLst/>
                <a:latin typeface="Google Sans"/>
              </a:rPr>
              <a:t>که منبع‌باز و رایگان روی بسیاری از پلتفرم‌ها در دسترس است) استفاده کنید. (لینک وب‌سایت </a:t>
            </a:r>
            <a:r>
              <a:rPr lang="en-US" dirty="0">
                <a:solidFill>
                  <a:srgbClr val="1F1F1F"/>
                </a:solidFill>
                <a:effectLst/>
                <a:latin typeface="Google Sans"/>
              </a:rPr>
              <a:t>VirtualBox: </a:t>
            </a:r>
            <a:r>
              <a:rPr lang="en-US" dirty="0">
                <a:solidFill>
                  <a:srgbClr val="0B57D0"/>
                </a:solidFill>
                <a:effectLst/>
                <a:latin typeface="Google Sans"/>
                <a:hlinkClick r:id="rId3"/>
              </a:rPr>
              <a:t>http://www.virtualbox.com</a:t>
            </a:r>
            <a:r>
              <a:rPr lang="en-US" dirty="0">
                <a:solidFill>
                  <a:srgbClr val="1F1F1F"/>
                </a:solidFill>
                <a:effectLst/>
                <a:latin typeface="Google Sans"/>
              </a:rPr>
              <a:t>)</a:t>
            </a:r>
          </a:p>
          <a:p>
            <a:pPr algn="r" rtl="1">
              <a:buFont typeface="Arial" panose="020B0604020202020204" pitchFamily="34" charset="0"/>
              <a:buChar char="•"/>
            </a:pPr>
            <a:r>
              <a:rPr lang="fa-IR" dirty="0">
                <a:solidFill>
                  <a:srgbClr val="1F1F1F"/>
                </a:solidFill>
                <a:effectLst/>
                <a:latin typeface="Google Sans"/>
              </a:rPr>
              <a:t>با استفاده از این نرم‌افزارها، می‌توانید بدون ایجاد تغییرات دائمی در سیستم‌عامل اصلی خود، یک سیستم‌عامل دیگر را به عنوان "مهمان" (</a:t>
            </a:r>
            <a:r>
              <a:rPr lang="en-US" dirty="0">
                <a:solidFill>
                  <a:srgbClr val="1F1F1F"/>
                </a:solidFill>
                <a:effectLst/>
                <a:latin typeface="Google Sans"/>
              </a:rPr>
              <a:t>guest) </a:t>
            </a:r>
            <a:r>
              <a:rPr lang="fa-IR" dirty="0">
                <a:solidFill>
                  <a:srgbClr val="1F1F1F"/>
                </a:solidFill>
                <a:effectLst/>
                <a:latin typeface="Google Sans"/>
              </a:rPr>
              <a:t>اجرا کنید و قابلیت‌های آن را بررسی نمایید.</a:t>
            </a:r>
          </a:p>
          <a:p>
            <a:pPr algn="r" rtl="1"/>
            <a:r>
              <a:rPr lang="fa-IR" b="1" dirty="0">
                <a:solidFill>
                  <a:srgbClr val="1F1F1F"/>
                </a:solidFill>
                <a:effectLst/>
                <a:latin typeface="Google Sans"/>
              </a:rPr>
              <a:t>نکات اضافی:</a:t>
            </a:r>
            <a:endParaRPr lang="fa-IR" dirty="0">
              <a:solidFill>
                <a:srgbClr val="1F1F1F"/>
              </a:solidFill>
              <a:effectLst/>
              <a:latin typeface="Google Sans"/>
            </a:endParaRPr>
          </a:p>
          <a:p>
            <a:pPr algn="r" rtl="1">
              <a:buFont typeface="Arial" panose="020B0604020202020204" pitchFamily="34" charset="0"/>
              <a:buChar char="•"/>
            </a:pPr>
            <a:r>
              <a:rPr lang="fa-IR" dirty="0">
                <a:solidFill>
                  <a:srgbClr val="1F1F1F"/>
                </a:solidFill>
                <a:effectLst/>
                <a:latin typeface="Google Sans"/>
              </a:rPr>
              <a:t>نرم‌افزارهای منبع‌باز مزایای زیادی از جمله شفافیت، امنیت و انعطاف‌پذیری را به همراه دارند.</a:t>
            </a:r>
          </a:p>
          <a:p>
            <a:pPr algn="r" rtl="1">
              <a:buFont typeface="Arial" panose="020B0604020202020204" pitchFamily="34" charset="0"/>
              <a:buChar char="•"/>
            </a:pPr>
            <a:r>
              <a:rPr lang="fa-IR" dirty="0">
                <a:solidFill>
                  <a:srgbClr val="1F1F1F"/>
                </a:solidFill>
                <a:effectLst/>
                <a:latin typeface="Google Sans"/>
              </a:rPr>
              <a:t>استفاده از نرم‌افزارهای منبع‌باز می‌تواند فرصتی برای یادگیری و مشارکت در توسعه‌ی نرم‌افزارها فراهم کند.</a:t>
            </a:r>
          </a:p>
          <a:p>
            <a:pPr algn="r" rtl="1"/>
            <a:r>
              <a:rPr lang="fa-IR" dirty="0">
                <a:solidFill>
                  <a:srgbClr val="1F1F1F"/>
                </a:solidFill>
                <a:effectLst/>
                <a:latin typeface="Google Sans"/>
              </a:rPr>
              <a:t>امیدوارم این ترجمه و توضیحات اضافی برای شما مفید واقع شود!</a:t>
            </a:r>
          </a:p>
          <a:p>
            <a:pPr algn="r" rtl="1"/>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050638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7CA9BD9-E623-4E66-A683-125891C2F87F}"/>
              </a:ext>
            </a:extLst>
          </p:cNvPr>
          <p:cNvSpPr>
            <a:spLocks noGrp="1" noRot="1" noChangeAspect="1" noChangeArrowheads="1" noTextEdit="1"/>
          </p:cNvSpPr>
          <p:nvPr>
            <p:ph type="sldImg"/>
          </p:nvPr>
        </p:nvSpPr>
        <p:spPr>
          <a:xfrm>
            <a:off x="1117600" y="696913"/>
            <a:ext cx="4648200" cy="3486150"/>
          </a:xfrm>
          <a:ln/>
        </p:spPr>
      </p:sp>
      <p:sp>
        <p:nvSpPr>
          <p:cNvPr id="114691" name="Rectangle 3">
            <a:extLst>
              <a:ext uri="{FF2B5EF4-FFF2-40B4-BE49-F238E27FC236}">
                <a16:creationId xmlns:a16="http://schemas.microsoft.com/office/drawing/2014/main" id="{2849FF62-7A4B-455B-B716-C39D5DEA5660}"/>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pPr algn="r" rtl="1"/>
            <a:r>
              <a:rPr lang="fa-IR" b="0" i="0" dirty="0">
                <a:solidFill>
                  <a:srgbClr val="1F1F1F"/>
                </a:solidFill>
                <a:effectLst/>
                <a:latin typeface="Google Sans"/>
              </a:rPr>
              <a:t>جنبش نرم‌افزار منبع‌باز تأثیر چشمگیری بر دنیای سیستم‌عامل‌ها داشته است و باعث شده بسیاری از سیستم‌عامل‌ها علاوه بر فرمت باینری قابل‌اجرا (</a:t>
            </a:r>
            <a:r>
              <a:rPr lang="en-US" b="0" i="0" dirty="0">
                <a:solidFill>
                  <a:srgbClr val="1F1F1F"/>
                </a:solidFill>
                <a:effectLst/>
                <a:latin typeface="Google Sans"/>
              </a:rPr>
              <a:t>executable)، </a:t>
            </a:r>
            <a:r>
              <a:rPr lang="fa-IR" b="0" i="0" dirty="0">
                <a:solidFill>
                  <a:srgbClr val="1F1F1F"/>
                </a:solidFill>
                <a:effectLst/>
                <a:latin typeface="Google Sans"/>
              </a:rPr>
              <a:t>در </a:t>
            </a:r>
            <a:r>
              <a:rPr lang="fa-IR" b="1" i="0" dirty="0">
                <a:solidFill>
                  <a:srgbClr val="1F1F1F"/>
                </a:solidFill>
                <a:effectLst/>
                <a:latin typeface="Google Sans"/>
              </a:rPr>
              <a:t>فرمت کد منبع</a:t>
            </a:r>
            <a:r>
              <a:rPr lang="fa-IR" b="0" i="0" dirty="0">
                <a:solidFill>
                  <a:srgbClr val="1F1F1F"/>
                </a:solidFill>
                <a:effectLst/>
                <a:latin typeface="Google Sans"/>
              </a:rPr>
              <a:t> نیز در دسترس عموم قرار گیرند.</a:t>
            </a:r>
          </a:p>
          <a:p>
            <a:pPr algn="r" rtl="1"/>
            <a:r>
              <a:rPr lang="fa-IR" b="1" i="0" dirty="0">
                <a:solidFill>
                  <a:srgbClr val="1F1F1F"/>
                </a:solidFill>
                <a:effectLst/>
                <a:latin typeface="Google Sans"/>
              </a:rPr>
              <a:t>لیست سیستم‌عامل‌های متن‌باز:</a:t>
            </a:r>
            <a:endParaRPr lang="fa-IR"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تعدادی از سیستم‌عامل‌های مشهور که با هر دو فرمت کد منبع و باینری در دسترس هستند، عبارتند از:</a:t>
            </a:r>
          </a:p>
          <a:p>
            <a:pPr marL="742950" lvl="1" indent="-285750" algn="r" rtl="1">
              <a:buFont typeface="Arial" panose="020B0604020202020204" pitchFamily="34" charset="0"/>
              <a:buChar char="•"/>
            </a:pPr>
            <a:r>
              <a:rPr lang="en-US" b="1" i="0" dirty="0">
                <a:solidFill>
                  <a:srgbClr val="1F1F1F"/>
                </a:solidFill>
                <a:effectLst/>
                <a:latin typeface="Google Sans"/>
              </a:rPr>
              <a:t>Linux</a:t>
            </a:r>
            <a:endParaRPr lang="en-US" b="0" i="0" dirty="0">
              <a:solidFill>
                <a:srgbClr val="1F1F1F"/>
              </a:solidFill>
              <a:effectLst/>
              <a:latin typeface="Google Sans"/>
            </a:endParaRPr>
          </a:p>
          <a:p>
            <a:pPr marL="742950" lvl="1" indent="-285750" algn="r" rtl="1">
              <a:buFont typeface="Arial" panose="020B0604020202020204" pitchFamily="34" charset="0"/>
              <a:buChar char="•"/>
            </a:pPr>
            <a:r>
              <a:rPr lang="en-US" b="1" i="0" dirty="0">
                <a:solidFill>
                  <a:srgbClr val="1F1F1F"/>
                </a:solidFill>
                <a:effectLst/>
                <a:latin typeface="Google Sans"/>
              </a:rPr>
              <a:t>BSD UNIX</a:t>
            </a:r>
            <a:endParaRPr lang="en-US" b="0" i="0" dirty="0">
              <a:solidFill>
                <a:srgbClr val="1F1F1F"/>
              </a:solidFill>
              <a:effectLst/>
              <a:latin typeface="Google Sans"/>
            </a:endParaRPr>
          </a:p>
          <a:p>
            <a:pPr marL="742950" lvl="1" indent="-285750" algn="r" rtl="1">
              <a:buFont typeface="Arial" panose="020B0604020202020204" pitchFamily="34" charset="0"/>
              <a:buChar char="•"/>
            </a:pPr>
            <a:r>
              <a:rPr lang="en-US" b="1" i="0" dirty="0">
                <a:solidFill>
                  <a:srgbClr val="1F1F1F"/>
                </a:solidFill>
                <a:effectLst/>
                <a:latin typeface="Google Sans"/>
              </a:rPr>
              <a:t>Solaris</a:t>
            </a:r>
            <a:endParaRPr lang="en-US" b="0" i="0" dirty="0">
              <a:solidFill>
                <a:srgbClr val="1F1F1F"/>
              </a:solidFill>
              <a:effectLst/>
              <a:latin typeface="Google Sans"/>
            </a:endParaRPr>
          </a:p>
          <a:p>
            <a:pPr marL="742950" lvl="1" indent="-285750" algn="r" rtl="1">
              <a:buFont typeface="Arial" panose="020B0604020202020204" pitchFamily="34" charset="0"/>
              <a:buChar char="•"/>
            </a:pPr>
            <a:r>
              <a:rPr lang="fa-IR" b="1" i="0" dirty="0">
                <a:solidFill>
                  <a:srgbClr val="1F1F1F"/>
                </a:solidFill>
                <a:effectLst/>
                <a:latin typeface="Google Sans"/>
              </a:rPr>
              <a:t>بخشی از </a:t>
            </a:r>
            <a:r>
              <a:rPr lang="en-US" b="1" i="0" dirty="0">
                <a:solidFill>
                  <a:srgbClr val="1F1F1F"/>
                </a:solidFill>
                <a:effectLst/>
                <a:latin typeface="Google Sans"/>
              </a:rPr>
              <a:t>macOS</a:t>
            </a:r>
            <a:endParaRPr lang="en-US" b="0" i="0" dirty="0">
              <a:solidFill>
                <a:srgbClr val="1F1F1F"/>
              </a:solidFill>
              <a:effectLst/>
              <a:latin typeface="Google Sans"/>
            </a:endParaRPr>
          </a:p>
          <a:p>
            <a:pPr algn="r" rtl="1"/>
            <a:r>
              <a:rPr lang="fa-IR" b="1" i="0" dirty="0">
                <a:solidFill>
                  <a:srgbClr val="1F1F1F"/>
                </a:solidFill>
                <a:effectLst/>
                <a:latin typeface="Google Sans"/>
              </a:rPr>
              <a:t>مزایای دسترسی به کد منبع:</a:t>
            </a:r>
            <a:endParaRPr lang="fa-IR" b="0" i="0" dirty="0">
              <a:solidFill>
                <a:srgbClr val="1F1F1F"/>
              </a:solidFill>
              <a:effectLst/>
              <a:latin typeface="Google Sans"/>
            </a:endParaRPr>
          </a:p>
          <a:p>
            <a:pPr algn="r" rtl="1"/>
            <a:r>
              <a:rPr lang="fa-IR" b="0" i="0" dirty="0">
                <a:solidFill>
                  <a:srgbClr val="1F1F1F"/>
                </a:solidFill>
                <a:effectLst/>
                <a:latin typeface="Google Sans"/>
              </a:rPr>
              <a:t>دسترسی به کد منبع سیستم‌عامل‌ها این امکان را فراهم می‌کند تا آن‌ها را به طور کامل بررسی و درک کنیم. با وجود کد منبع، دیگر نیاز نیست تنها به اسناد یا رفتار ظاهری سیستم‌عامل برای پاسخ به سؤالات در مورد نحوه‌ی عملکرد آن تکیه کنیم، بلکه مستقیماً می‌توانیم با بررسی کد، به پاسخ‌های دقیق‌تر و قابل‌اعتمادتری دست پیدا کنیم.</a:t>
            </a:r>
          </a:p>
          <a:p>
            <a:pPr algn="r" rtl="1"/>
            <a:r>
              <a:rPr lang="fa-IR" b="1" i="0" dirty="0">
                <a:solidFill>
                  <a:srgbClr val="1F1F1F"/>
                </a:solidFill>
                <a:effectLst/>
                <a:latin typeface="Google Sans"/>
              </a:rPr>
              <a:t>منابع برای کشف و مطالعه‌ی بیشتر:</a:t>
            </a:r>
            <a:endParaRPr lang="fa-IR"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لیست جامع (اما ناقص) از پروژه‌های سیستم‌عامل منبع‌باز در </a:t>
            </a:r>
            <a:r>
              <a:rPr lang="en-US" b="0" i="0" dirty="0">
                <a:solidFill>
                  <a:srgbClr val="1F1F1F"/>
                </a:solidFill>
                <a:effectLst/>
                <a:latin typeface="Google Sans"/>
                <a:hlinkClick r:id="rId3"/>
              </a:rPr>
              <a:t>https://curlie.org/Computers/Software/Operating_Systems/Open_Source/</a:t>
            </a:r>
            <a:r>
              <a:rPr lang="en-US" b="0" i="0" dirty="0">
                <a:solidFill>
                  <a:srgbClr val="1F1F1F"/>
                </a:solidFill>
                <a:effectLst/>
                <a:latin typeface="Google Sans"/>
              </a:rPr>
              <a:t> </a:t>
            </a:r>
            <a:r>
              <a:rPr lang="fa-IR" b="0" i="0" dirty="0">
                <a:solidFill>
                  <a:srgbClr val="1F1F1F"/>
                </a:solidFill>
                <a:effectLst/>
                <a:latin typeface="Google Sans"/>
              </a:rPr>
              <a:t>موجود است.</a:t>
            </a:r>
          </a:p>
          <a:p>
            <a:pPr algn="r" rtl="1"/>
            <a:r>
              <a:rPr lang="fa-IR" b="1" i="0" dirty="0">
                <a:solidFill>
                  <a:srgbClr val="1F1F1F"/>
                </a:solidFill>
                <a:effectLst/>
                <a:latin typeface="Google Sans"/>
              </a:rPr>
              <a:t>مجازی‌سازی و سهولت تجربه‌ی سیستم‌عامل‌های مختلف:</a:t>
            </a:r>
            <a:endParaRPr lang="fa-IR"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افزایش محبوبیت و دسترسی آسان به </a:t>
            </a:r>
            <a:r>
              <a:rPr lang="fa-IR" b="1" i="0" dirty="0">
                <a:solidFill>
                  <a:srgbClr val="1F1F1F"/>
                </a:solidFill>
                <a:effectLst/>
                <a:latin typeface="Google Sans"/>
              </a:rPr>
              <a:t>مجازی‌سازی</a:t>
            </a:r>
            <a:r>
              <a:rPr lang="fa-IR" b="0" i="0" dirty="0">
                <a:solidFill>
                  <a:srgbClr val="1F1F1F"/>
                </a:solidFill>
                <a:effectLst/>
                <a:latin typeface="Google Sans"/>
              </a:rPr>
              <a:t> (</a:t>
            </a:r>
            <a:r>
              <a:rPr lang="en-US" b="0" i="0" dirty="0">
                <a:solidFill>
                  <a:srgbClr val="1F1F1F"/>
                </a:solidFill>
                <a:effectLst/>
                <a:latin typeface="Google Sans"/>
              </a:rPr>
              <a:t>virtualization) </a:t>
            </a:r>
            <a:r>
              <a:rPr lang="fa-IR" b="0" i="0" dirty="0">
                <a:solidFill>
                  <a:srgbClr val="1F1F1F"/>
                </a:solidFill>
                <a:effectLst/>
                <a:latin typeface="Google Sans"/>
              </a:rPr>
              <a:t>به عنوان یکی از قابلیت‌های رایج رایانه‌ها (و اغلب به صورت رایگان)، این امکان را فراهم می‌کند تا کاربر بتواند </a:t>
            </a:r>
            <a:r>
              <a:rPr lang="fa-IR" b="1" i="0" dirty="0">
                <a:solidFill>
                  <a:srgbClr val="1F1F1F"/>
                </a:solidFill>
                <a:effectLst/>
                <a:latin typeface="Google Sans"/>
              </a:rPr>
              <a:t>چندین سیستم‌عامل مختلف را به طور همزمان</a:t>
            </a:r>
            <a:r>
              <a:rPr lang="fa-IR" b="0" i="0" dirty="0">
                <a:solidFill>
                  <a:srgbClr val="1F1F1F"/>
                </a:solidFill>
                <a:effectLst/>
                <a:latin typeface="Google Sans"/>
              </a:rPr>
              <a:t> بر روی یک سیستم اصلی (</a:t>
            </a:r>
            <a:r>
              <a:rPr lang="en-US" b="0" i="0" dirty="0">
                <a:solidFill>
                  <a:srgbClr val="1F1F1F"/>
                </a:solidFill>
                <a:effectLst/>
                <a:latin typeface="Google Sans"/>
              </a:rPr>
              <a:t>core system) </a:t>
            </a:r>
            <a:r>
              <a:rPr lang="fa-IR" b="0" i="0" dirty="0">
                <a:solidFill>
                  <a:srgbClr val="1F1F1F"/>
                </a:solidFill>
                <a:effectLst/>
                <a:latin typeface="Google Sans"/>
              </a:rPr>
              <a:t>اجرا کند.</a:t>
            </a:r>
          </a:p>
          <a:p>
            <a:pPr algn="r" rtl="1"/>
            <a:r>
              <a:rPr lang="fa-IR" b="1" i="0" dirty="0">
                <a:solidFill>
                  <a:srgbClr val="1F1F1F"/>
                </a:solidFill>
                <a:effectLst/>
                <a:latin typeface="Google Sans"/>
              </a:rPr>
              <a:t>تاثیر بر توسعه‌ی سیستم‌عامل:</a:t>
            </a:r>
            <a:endParaRPr lang="fa-IR"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ظهور سیستم‌عامل‌های منبع‌باز، </a:t>
            </a:r>
            <a:r>
              <a:rPr lang="fa-IR" b="1" i="0" dirty="0">
                <a:solidFill>
                  <a:srgbClr val="1F1F1F"/>
                </a:solidFill>
                <a:effectLst/>
                <a:latin typeface="Google Sans"/>
              </a:rPr>
              <a:t>گذر از دانشجویی به توسعه‌دهنده‌ی سیستم‌عامل</a:t>
            </a:r>
            <a:r>
              <a:rPr lang="fa-IR" b="0" i="0" dirty="0">
                <a:solidFill>
                  <a:srgbClr val="1F1F1F"/>
                </a:solidFill>
                <a:effectLst/>
                <a:latin typeface="Google Sans"/>
              </a:rPr>
              <a:t> را آسان‌تر کرده است. با داشتن دانش اولیه، تلاش مناسب و اتصال به اینترنت، حتی یک دانشجو می‌تواند توزیع جدیدی از سیستم‌عامل را ایجاد کند.</a:t>
            </a:r>
          </a:p>
          <a:p>
            <a:pPr algn="r" rtl="1"/>
            <a:r>
              <a:rPr lang="fa-IR" b="1" i="0" dirty="0">
                <a:solidFill>
                  <a:srgbClr val="1F1F1F"/>
                </a:solidFill>
                <a:effectLst/>
                <a:latin typeface="Google Sans"/>
              </a:rPr>
              <a:t>نکات اضافی:</a:t>
            </a:r>
            <a:endParaRPr lang="fa-IR" b="0" i="0" dirty="0">
              <a:solidFill>
                <a:srgbClr val="1F1F1F"/>
              </a:solidFill>
              <a:effectLst/>
              <a:latin typeface="Google Sans"/>
            </a:endParaRPr>
          </a:p>
          <a:p>
            <a:pPr algn="r" rtl="1">
              <a:buFont typeface="Arial" panose="020B0604020202020204" pitchFamily="34" charset="0"/>
              <a:buChar char="•"/>
            </a:pPr>
            <a:r>
              <a:rPr lang="fa-IR" b="0" i="0" dirty="0">
                <a:solidFill>
                  <a:srgbClr val="1F1F1F"/>
                </a:solidFill>
                <a:effectLst/>
                <a:latin typeface="Google Sans"/>
              </a:rPr>
              <a:t>دسترسی به کد منبع، مشارکت در توسعه‌ی سیستم‌عامل‌ها و افزایش دانش برنامه‌نویسی از جمله مزایای جنبش نرم‌افزار منبع‌باز است.</a:t>
            </a:r>
          </a:p>
          <a:p>
            <a:pPr algn="r" rtl="1">
              <a:buFont typeface="Arial" panose="020B0604020202020204" pitchFamily="34" charset="0"/>
              <a:buChar char="•"/>
            </a:pPr>
            <a:r>
              <a:rPr lang="fa-IR" b="0" i="0" dirty="0">
                <a:solidFill>
                  <a:srgbClr val="1F1F1F"/>
                </a:solidFill>
                <a:effectLst/>
                <a:latin typeface="Google Sans"/>
              </a:rPr>
              <a:t>مجازی‌سازی این امکان را برای کاربران فراهم می‌کند تا بدون نیاز به نصب مستقیم، قابلیت‌های سیستم‌عامل‌های مختلف را بررسی کنند.</a:t>
            </a:r>
          </a:p>
          <a:p>
            <a:pPr algn="r" rtl="1"/>
            <a:endParaRPr lang="en-US" altLang="en-US" dirty="0">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024C80D8-4B5B-4CF0-9E74-1F333CFDBF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CACA46D-0338-463B-AD68-EE5177F9CE61}" type="slidenum">
              <a:rPr lang="en-US" altLang="en-US" smtClean="0">
                <a:latin typeface="Times New Roman" panose="02020603050405020304" pitchFamily="18" charset="0"/>
              </a:rPr>
              <a:pPr/>
              <a:t>89</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2C7231C7-7B0E-4112-98C4-3E0CA9887CCF}"/>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E2DE697E-CF3E-4A96-AF5B-E9BF310CB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9795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E5328FA-1694-4217-B9DA-1B2CD19B17C8}"/>
              </a:ext>
            </a:extLst>
          </p:cNvPr>
          <p:cNvSpPr>
            <a:spLocks noGrp="1" noRot="1" noChangeAspect="1" noChangeArrowheads="1" noTextEdit="1"/>
          </p:cNvSpPr>
          <p:nvPr>
            <p:ph type="sldImg"/>
          </p:nvPr>
        </p:nvSpPr>
        <p:spPr>
          <a:xfrm>
            <a:off x="1117600" y="696913"/>
            <a:ext cx="4648200" cy="3486150"/>
          </a:xfrm>
          <a:ln/>
        </p:spPr>
      </p:sp>
      <p:sp>
        <p:nvSpPr>
          <p:cNvPr id="69635" name="Rectangle 3">
            <a:extLst>
              <a:ext uri="{FF2B5EF4-FFF2-40B4-BE49-F238E27FC236}">
                <a16:creationId xmlns:a16="http://schemas.microsoft.com/office/drawing/2014/main" id="{93091257-FDB2-4EAE-8112-78985824AA45}"/>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38" tIns="46219" rIns="92438" bIns="46219" anchor="t"/>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mailto:a0taghinezhad@gmail.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7F2694FE-336B-4BD2-ADEE-8FE2AEF2B6FA}"/>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891AD883-7EB5-4B82-A962-A19398E9E337}"/>
                </a:ext>
              </a:extLst>
            </p:cNvPr>
            <p:cNvSpPr>
              <a:spLocks noChangeArrowheads="1"/>
            </p:cNvSpPr>
            <p:nvPr/>
          </p:nvSpPr>
          <p:spPr bwMode="auto">
            <a:xfrm>
              <a:off x="125" y="1865"/>
              <a:ext cx="1808" cy="127"/>
            </a:xfrm>
            <a:prstGeom prst="rect">
              <a:avLst/>
            </a:prstGeom>
            <a:solidFill>
              <a:srgbClr val="336699"/>
            </a:solidFill>
            <a:ln w="9525">
              <a:noFill/>
              <a:miter lim="800000"/>
              <a:headEnd/>
              <a:tailEnd/>
            </a:ln>
          </p:spPr>
          <p:txBody>
            <a:bodyPr wrap="none" anchor="ctr"/>
            <a:lstStyle/>
            <a:p>
              <a:pPr>
                <a:defRPr/>
              </a:pPr>
              <a:endParaRPr lang="en-US"/>
            </a:p>
          </p:txBody>
        </p:sp>
        <p:sp>
          <p:nvSpPr>
            <p:cNvPr id="5" name="Rectangle 5">
              <a:extLst>
                <a:ext uri="{FF2B5EF4-FFF2-40B4-BE49-F238E27FC236}">
                  <a16:creationId xmlns:a16="http://schemas.microsoft.com/office/drawing/2014/main" id="{31AF3FE4-3C95-4AED-BEEE-4B133C542540}"/>
                </a:ext>
              </a:extLst>
            </p:cNvPr>
            <p:cNvSpPr>
              <a:spLocks noChangeArrowheads="1"/>
            </p:cNvSpPr>
            <p:nvPr/>
          </p:nvSpPr>
          <p:spPr bwMode="auto">
            <a:xfrm>
              <a:off x="1933" y="1865"/>
              <a:ext cx="1808" cy="127"/>
            </a:xfrm>
            <a:prstGeom prst="rect">
              <a:avLst/>
            </a:prstGeom>
            <a:solidFill>
              <a:srgbClr val="99CCFF"/>
            </a:solidFill>
            <a:ln w="9525">
              <a:noFill/>
              <a:miter lim="800000"/>
              <a:headEnd/>
              <a:tailEnd/>
            </a:ln>
          </p:spPr>
          <p:txBody>
            <a:bodyPr wrap="none" anchor="ctr"/>
            <a:lstStyle/>
            <a:p>
              <a:pPr>
                <a:defRPr/>
              </a:pPr>
              <a:endParaRPr lang="en-US"/>
            </a:p>
          </p:txBody>
        </p:sp>
        <p:sp>
          <p:nvSpPr>
            <p:cNvPr id="6" name="Rectangle 6">
              <a:extLst>
                <a:ext uri="{FF2B5EF4-FFF2-40B4-BE49-F238E27FC236}">
                  <a16:creationId xmlns:a16="http://schemas.microsoft.com/office/drawing/2014/main" id="{7A48354E-04E2-442E-8A80-A7E381682A9C}"/>
                </a:ext>
              </a:extLst>
            </p:cNvPr>
            <p:cNvSpPr>
              <a:spLocks noChangeArrowheads="1"/>
            </p:cNvSpPr>
            <p:nvPr/>
          </p:nvSpPr>
          <p:spPr bwMode="auto">
            <a:xfrm>
              <a:off x="3741" y="1865"/>
              <a:ext cx="1808" cy="127"/>
            </a:xfrm>
            <a:prstGeom prst="rect">
              <a:avLst/>
            </a:prstGeom>
            <a:solidFill>
              <a:srgbClr val="336699"/>
            </a:solidFill>
            <a:ln w="9525">
              <a:noFill/>
              <a:miter lim="800000"/>
              <a:headEnd/>
              <a:tailEnd/>
            </a:ln>
          </p:spPr>
          <p:txBody>
            <a:bodyPr wrap="none" anchor="ctr"/>
            <a:lstStyle/>
            <a:p>
              <a:pPr>
                <a:defRPr/>
              </a:pPr>
              <a:endParaRPr lang="en-US"/>
            </a:p>
          </p:txBody>
        </p:sp>
      </p:grpSp>
      <p:sp>
        <p:nvSpPr>
          <p:cNvPr id="7" name="Text Box 7">
            <a:extLst>
              <a:ext uri="{FF2B5EF4-FFF2-40B4-BE49-F238E27FC236}">
                <a16:creationId xmlns:a16="http://schemas.microsoft.com/office/drawing/2014/main" id="{BAD011BC-D00C-4B87-91D8-0C64F934EE5C}"/>
              </a:ext>
            </a:extLst>
          </p:cNvPr>
          <p:cNvSpPr txBox="1">
            <a:spLocks noChangeArrowheads="1"/>
          </p:cNvSpPr>
          <p:nvPr/>
        </p:nvSpPr>
        <p:spPr bwMode="auto">
          <a:xfrm>
            <a:off x="6489700" y="6588125"/>
            <a:ext cx="2713038" cy="244475"/>
          </a:xfrm>
          <a:prstGeom prst="rect">
            <a:avLst/>
          </a:prstGeom>
          <a:noFill/>
          <a:ln w="9525">
            <a:noFill/>
            <a:miter lim="800000"/>
            <a:headEnd/>
            <a:tailEnd/>
          </a:ln>
          <a:effectLst/>
        </p:spPr>
        <p:txBody>
          <a:bodyPr>
            <a:spAutoFit/>
          </a:bodyPr>
          <a:lstStyle/>
          <a:p>
            <a:pPr algn="ctr">
              <a:spcBef>
                <a:spcPct val="50000"/>
              </a:spcBef>
              <a:defRPr/>
            </a:pPr>
            <a:r>
              <a:rPr lang="en-US" sz="1000" b="1">
                <a:solidFill>
                  <a:srgbClr val="336699"/>
                </a:solidFill>
                <a:latin typeface="Helvetica" pitchFamily="-84" charset="0"/>
              </a:rPr>
              <a:t>Silberschatz, Galvin and Gagne ©2013</a:t>
            </a:r>
          </a:p>
        </p:txBody>
      </p:sp>
      <p:sp>
        <p:nvSpPr>
          <p:cNvPr id="8" name="Text Box 8">
            <a:extLst>
              <a:ext uri="{FF2B5EF4-FFF2-40B4-BE49-F238E27FC236}">
                <a16:creationId xmlns:a16="http://schemas.microsoft.com/office/drawing/2014/main" id="{D9B6125B-36E1-43E0-A25F-82ED35429C6F}"/>
              </a:ext>
            </a:extLst>
          </p:cNvPr>
          <p:cNvSpPr txBox="1">
            <a:spLocks noChangeArrowheads="1"/>
          </p:cNvSpPr>
          <p:nvPr/>
        </p:nvSpPr>
        <p:spPr bwMode="auto">
          <a:xfrm>
            <a:off x="26988" y="6613525"/>
            <a:ext cx="2695575" cy="246063"/>
          </a:xfrm>
          <a:prstGeom prst="rect">
            <a:avLst/>
          </a:prstGeom>
          <a:noFill/>
          <a:ln w="9525">
            <a:noFill/>
            <a:miter lim="800000"/>
            <a:headEnd/>
            <a:tailEnd/>
          </a:ln>
          <a:effectLst/>
        </p:spPr>
        <p:txBody>
          <a:bodyPr wrap="none">
            <a:spAutoFit/>
          </a:bodyPr>
          <a:lstStyle/>
          <a:p>
            <a:pPr>
              <a:spcBef>
                <a:spcPct val="50000"/>
              </a:spcBef>
              <a:defRPr/>
            </a:pPr>
            <a:r>
              <a:rPr lang="en-US" sz="1000" b="1">
                <a:solidFill>
                  <a:srgbClr val="336699"/>
                </a:solidFill>
                <a:latin typeface="Helvetica" pitchFamily="-84" charset="0"/>
              </a:rPr>
              <a:t>Operating System Concepts – 9</a:t>
            </a:r>
            <a:r>
              <a:rPr lang="en-US" sz="1000" b="1" baseline="30000">
                <a:solidFill>
                  <a:srgbClr val="336699"/>
                </a:solidFill>
                <a:latin typeface="Helvetica" pitchFamily="-84" charset="0"/>
              </a:rPr>
              <a:t>th</a:t>
            </a:r>
            <a:r>
              <a:rPr lang="en-US" sz="1000" b="1">
                <a:solidFill>
                  <a:srgbClr val="336699"/>
                </a:solidFill>
                <a:latin typeface="Helvetica" pitchFamily="-84" charset="0"/>
              </a:rPr>
              <a:t> Edit9on</a:t>
            </a:r>
          </a:p>
        </p:txBody>
      </p:sp>
      <p:pic>
        <p:nvPicPr>
          <p:cNvPr id="9" name="Picture 9" descr="dino_4">
            <a:extLst>
              <a:ext uri="{FF2B5EF4-FFF2-40B4-BE49-F238E27FC236}">
                <a16:creationId xmlns:a16="http://schemas.microsoft.com/office/drawing/2014/main" id="{20D4B0EA-C846-462B-B1D3-5028DAE03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18F1C440-1FE3-42D5-B692-8676BC171FFF}"/>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p:spPr>
        <p:txBody>
          <a:bodyPr wrap="none" anchor="ctr"/>
          <a:lstStyle/>
          <a:p>
            <a:pPr>
              <a:defRPr/>
            </a:pPr>
            <a:endParaRPr 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58389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10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2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a:off x="-26671" y="6178558"/>
            <a:ext cx="9144001" cy="67944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marL="0" indent="0"/>
            <a:r>
              <a:rPr lang="en-US" sz="1800" dirty="0">
                <a:latin typeface="Consolas" panose="020B0609020204030204" pitchFamily="49" charset="0"/>
                <a:ea typeface="Tahoma" panose="020B0604030504040204" pitchFamily="34" charset="0"/>
                <a:cs typeface="Tahoma" panose="020B0604030504040204" pitchFamily="34" charset="0"/>
              </a:rPr>
              <a:t>Website: </a:t>
            </a:r>
            <a:r>
              <a:rPr lang="en-US" sz="1800" dirty="0">
                <a:latin typeface="Consolas" panose="020B0609020204030204" pitchFamily="49"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ataghinezhad</a:t>
            </a:r>
            <a:r>
              <a:rPr lang="en-US" sz="1800" dirty="0">
                <a:latin typeface="Consolas" panose="020B0609020204030204" pitchFamily="49" charset="0"/>
                <a:ea typeface="Tahoma" panose="020B0604030504040204" pitchFamily="34" charset="0"/>
                <a:cs typeface="Tahoma" panose="020B0604030504040204" pitchFamily="34" charset="0"/>
              </a:rPr>
              <a:t>.github.io, Email:a0taghinezhad@gmail.com</a:t>
            </a:r>
          </a:p>
        </p:txBody>
      </p:sp>
      <p:sp>
        <p:nvSpPr>
          <p:cNvPr id="19" name="Rectangle 18"/>
          <p:cNvSpPr/>
          <p:nvPr/>
        </p:nvSpPr>
        <p:spPr>
          <a:xfrm>
            <a:off x="0" y="15240"/>
            <a:ext cx="5475317" cy="6157952"/>
          </a:xfrm>
          <a:prstGeom prst="rect">
            <a:avLst/>
          </a:prstGeom>
          <a:solidFill>
            <a:schemeClr val="accent5">
              <a:lumMod val="7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9" name="Slide Number Placeholder 28"/>
          <p:cNvSpPr>
            <a:spLocks noGrp="1"/>
          </p:cNvSpPr>
          <p:nvPr>
            <p:ph type="sldNum" sz="quarter" idx="12"/>
          </p:nvPr>
        </p:nvSpPr>
        <p:spPr>
          <a:xfrm>
            <a:off x="8320089" y="1136"/>
            <a:ext cx="747712" cy="365760"/>
          </a:xfrm>
        </p:spPr>
        <p:txBody>
          <a:bodyPr/>
          <a:lstStyle>
            <a:lvl1pPr algn="r">
              <a:defRPr sz="1350">
                <a:solidFill>
                  <a:schemeClr val="bg1"/>
                </a:solidFill>
              </a:defRPr>
            </a:lvl1pPr>
          </a:lstStyle>
          <a:p>
            <a:fld id="{401CF334-2D5C-4859-84A6-CA7E6E43FAEB}" type="slidenum">
              <a:rPr lang="en-US" smtClean="0"/>
              <a:t>‹#›</a:t>
            </a:fld>
            <a:endParaRPr lang="en-US" dirty="0"/>
          </a:p>
        </p:txBody>
      </p:sp>
      <p:sp>
        <p:nvSpPr>
          <p:cNvPr id="9" name="Subtitle 8"/>
          <p:cNvSpPr>
            <a:spLocks noGrp="1"/>
          </p:cNvSpPr>
          <p:nvPr>
            <p:ph type="subTitle" idx="1" hasCustomPrompt="1"/>
          </p:nvPr>
        </p:nvSpPr>
        <p:spPr>
          <a:xfrm>
            <a:off x="-1" y="3941143"/>
            <a:ext cx="5040631" cy="2195473"/>
          </a:xfrm>
          <a:solidFill>
            <a:schemeClr val="accent6">
              <a:lumMod val="75000"/>
            </a:schemeClr>
          </a:solidFill>
        </p:spPr>
        <p:style>
          <a:lnRef idx="2">
            <a:schemeClr val="accent4"/>
          </a:lnRef>
          <a:fillRef idx="1">
            <a:schemeClr val="lt1"/>
          </a:fillRef>
          <a:effectRef idx="0">
            <a:schemeClr val="accent4"/>
          </a:effectRef>
          <a:fontRef idx="minor">
            <a:schemeClr val="dk1"/>
          </a:fontRef>
        </p:style>
        <p:txBody>
          <a:bodyPr anchor="ctr">
            <a:normAutofit/>
          </a:bodyPr>
          <a:lstStyle>
            <a:lvl1pPr marL="0" indent="0" algn="l">
              <a:buNone/>
              <a:defRPr sz="2100">
                <a:solidFill>
                  <a:schemeClr val="bg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pPr marL="0" indent="0"/>
            <a:r>
              <a:rPr lang="en-US" sz="2400" dirty="0">
                <a:latin typeface="Consolas" panose="020B0609020204030204" pitchFamily="49" charset="0"/>
                <a:ea typeface="Tahoma" panose="020B0604030504040204" pitchFamily="34" charset="0"/>
                <a:cs typeface="Tahoma" panose="020B0604030504040204" pitchFamily="34" charset="0"/>
              </a:rPr>
              <a:t>A. </a:t>
            </a:r>
            <a:r>
              <a:rPr lang="en-US" sz="2400" dirty="0" err="1">
                <a:latin typeface="Consolas" panose="020B0609020204030204" pitchFamily="49" charset="0"/>
                <a:ea typeface="Tahoma" panose="020B0604030504040204" pitchFamily="34" charset="0"/>
                <a:cs typeface="Tahoma" panose="020B0604030504040204" pitchFamily="34" charset="0"/>
              </a:rPr>
              <a:t>Taghinezhad</a:t>
            </a:r>
            <a:r>
              <a:rPr lang="en-US" sz="2400" dirty="0">
                <a:latin typeface="Consolas" panose="020B0609020204030204" pitchFamily="49" charset="0"/>
                <a:ea typeface="Tahoma" panose="020B0604030504040204" pitchFamily="34" charset="0"/>
                <a:cs typeface="Tahoma" panose="020B0604030504040204" pitchFamily="34" charset="0"/>
              </a:rPr>
              <a:t>, Ph.D.</a:t>
            </a:r>
          </a:p>
        </p:txBody>
      </p:sp>
      <p:sp>
        <p:nvSpPr>
          <p:cNvPr id="8" name="Title 7"/>
          <p:cNvSpPr>
            <a:spLocks noGrp="1"/>
          </p:cNvSpPr>
          <p:nvPr>
            <p:ph type="ctrTitle"/>
          </p:nvPr>
        </p:nvSpPr>
        <p:spPr>
          <a:xfrm>
            <a:off x="0" y="526792"/>
            <a:ext cx="5173884" cy="3345122"/>
          </a:xfrm>
        </p:spPr>
        <p:txBody>
          <a:bodyPr anchor="ctr">
            <a:normAutofit/>
          </a:bodyPr>
          <a:lstStyle>
            <a:lvl1pPr algn="ctr">
              <a:defRPr sz="3600" b="1" cap="none" spc="0">
                <a:ln w="10160">
                  <a:solidFill>
                    <a:schemeClr val="bg1">
                      <a:lumMod val="65000"/>
                    </a:schemeClr>
                  </a:solidFill>
                  <a:prstDash val="solid"/>
                </a:ln>
                <a:solidFill>
                  <a:schemeClr val="tx1"/>
                </a:solidFill>
                <a:effectLst/>
              </a:defRPr>
            </a:lvl1pPr>
          </a:lstStyle>
          <a:p>
            <a:r>
              <a:rPr kumimoji="0" lang="en-US" dirty="0"/>
              <a:t>Click to edit Master title style</a:t>
            </a:r>
          </a:p>
        </p:txBody>
      </p:sp>
    </p:spTree>
    <p:extLst>
      <p:ext uri="{BB962C8B-B14F-4D97-AF65-F5344CB8AC3E}">
        <p14:creationId xmlns:p14="http://schemas.microsoft.com/office/powerpoint/2010/main" val="4116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9AD7FE-FA45-4BE9-8DFC-4D28F5C3291D}"/>
              </a:ext>
            </a:extLst>
          </p:cNvPr>
          <p:cNvSpPr/>
          <p:nvPr userDrawn="1"/>
        </p:nvSpPr>
        <p:spPr bwMode="auto">
          <a:xfrm>
            <a:off x="-71120" y="-141604"/>
            <a:ext cx="1493520" cy="995679"/>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2" name="Title 1">
            <a:extLst>
              <a:ext uri="{FF2B5EF4-FFF2-40B4-BE49-F238E27FC236}">
                <a16:creationId xmlns:a16="http://schemas.microsoft.com/office/drawing/2014/main" id="{9323FE09-FBC5-4664-87DC-B985BBAD83C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33A2F6B-A885-4B23-A49E-7A743B993F19}"/>
              </a:ext>
            </a:extLst>
          </p:cNvPr>
          <p:cNvSpPr/>
          <p:nvPr userDrawn="1"/>
        </p:nvSpPr>
        <p:spPr bwMode="auto">
          <a:xfrm>
            <a:off x="0" y="0"/>
            <a:ext cx="386080" cy="6858000"/>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4" name="Rectangle 3">
            <a:extLst>
              <a:ext uri="{FF2B5EF4-FFF2-40B4-BE49-F238E27FC236}">
                <a16:creationId xmlns:a16="http://schemas.microsoft.com/office/drawing/2014/main" id="{315BD073-F466-4EFA-95C9-B4DCE8C74F73}"/>
              </a:ext>
            </a:extLst>
          </p:cNvPr>
          <p:cNvSpPr/>
          <p:nvPr userDrawn="1"/>
        </p:nvSpPr>
        <p:spPr bwMode="auto">
          <a:xfrm>
            <a:off x="386080" y="6158547"/>
            <a:ext cx="2336800" cy="699453"/>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5" name="Rectangle 4">
            <a:extLst>
              <a:ext uri="{FF2B5EF4-FFF2-40B4-BE49-F238E27FC236}">
                <a16:creationId xmlns:a16="http://schemas.microsoft.com/office/drawing/2014/main" id="{2BEB24DE-D382-4EF4-9BC1-484F8BDA7493}"/>
              </a:ext>
            </a:extLst>
          </p:cNvPr>
          <p:cNvSpPr/>
          <p:nvPr userDrawn="1"/>
        </p:nvSpPr>
        <p:spPr bwMode="auto">
          <a:xfrm>
            <a:off x="6350000" y="5862320"/>
            <a:ext cx="2794000" cy="995679"/>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389349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52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004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44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87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845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18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62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8035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dino_6">
            <a:extLst>
              <a:ext uri="{FF2B5EF4-FFF2-40B4-BE49-F238E27FC236}">
                <a16:creationId xmlns:a16="http://schemas.microsoft.com/office/drawing/2014/main" id="{50A6C724-F55F-4259-A276-F2D1502FB3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300" y="6137275"/>
            <a:ext cx="905947" cy="55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ino_3">
            <a:extLst>
              <a:ext uri="{FF2B5EF4-FFF2-40B4-BE49-F238E27FC236}">
                <a16:creationId xmlns:a16="http://schemas.microsoft.com/office/drawing/2014/main" id="{56D4E1DB-0071-47B9-B885-FD1CCE98FC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CCF2DDF6-3294-42B3-B0A7-D2678B0F4350}"/>
              </a:ext>
            </a:extLst>
          </p:cNvPr>
          <p:cNvSpPr>
            <a:spLocks noGrp="1" noChangeArrowheads="1"/>
          </p:cNvSpPr>
          <p:nvPr>
            <p:ph type="title"/>
          </p:nvPr>
        </p:nvSpPr>
        <p:spPr bwMode="auto">
          <a:xfrm>
            <a:off x="457200" y="277813"/>
            <a:ext cx="8229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5A29F9FD-6939-4CBF-AFDE-18188E2F4B0E}"/>
              </a:ext>
            </a:extLst>
          </p:cNvPr>
          <p:cNvSpPr>
            <a:spLocks noGrp="1" noChangeArrowheads="1"/>
          </p:cNvSpPr>
          <p:nvPr>
            <p:ph type="body" idx="1"/>
          </p:nvPr>
        </p:nvSpPr>
        <p:spPr bwMode="auto">
          <a:xfrm>
            <a:off x="806450" y="1233488"/>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5F4D4F7B-B4A8-48E6-B1DD-0511E241498F}"/>
              </a:ext>
            </a:extLst>
          </p:cNvPr>
          <p:cNvSpPr>
            <a:spLocks noChangeArrowheads="1"/>
          </p:cNvSpPr>
          <p:nvPr/>
        </p:nvSpPr>
        <p:spPr bwMode="auto">
          <a:xfrm>
            <a:off x="0" y="0"/>
            <a:ext cx="228600" cy="2286000"/>
          </a:xfrm>
          <a:prstGeom prst="rect">
            <a:avLst/>
          </a:prstGeom>
          <a:solidFill>
            <a:srgbClr val="336699"/>
          </a:solidFill>
          <a:ln w="9525">
            <a:noFill/>
            <a:miter lim="800000"/>
            <a:headEnd/>
            <a:tailEnd/>
          </a:ln>
        </p:spPr>
        <p:txBody>
          <a:bodyPr wrap="none" anchor="ctr"/>
          <a:lstStyle/>
          <a:p>
            <a:pPr algn="ctr" eaLnBrk="1" hangingPunct="1">
              <a:defRPr/>
            </a:pPr>
            <a:endParaRPr lang="en-US" sz="2400">
              <a:latin typeface="Times New Roman" pitchFamily="18" charset="0"/>
            </a:endParaRPr>
          </a:p>
        </p:txBody>
      </p:sp>
      <p:sp>
        <p:nvSpPr>
          <p:cNvPr id="1030" name="Line 6">
            <a:extLst>
              <a:ext uri="{FF2B5EF4-FFF2-40B4-BE49-F238E27FC236}">
                <a16:creationId xmlns:a16="http://schemas.microsoft.com/office/drawing/2014/main" id="{F90FFAEE-0D62-4774-930E-83AE69CE451D}"/>
              </a:ext>
            </a:extLst>
          </p:cNvPr>
          <p:cNvSpPr>
            <a:spLocks noChangeShapeType="1"/>
          </p:cNvSpPr>
          <p:nvPr/>
        </p:nvSpPr>
        <p:spPr bwMode="auto">
          <a:xfrm>
            <a:off x="457200" y="860425"/>
            <a:ext cx="8077200" cy="0"/>
          </a:xfrm>
          <a:prstGeom prst="line">
            <a:avLst/>
          </a:prstGeom>
          <a:noFill/>
          <a:ln w="19050">
            <a:solidFill>
              <a:srgbClr val="336699"/>
            </a:solidFill>
            <a:round/>
            <a:headEnd/>
            <a:tailEnd/>
          </a:ln>
        </p:spPr>
        <p:txBody>
          <a:bodyPr/>
          <a:lstStyle/>
          <a:p>
            <a:pPr>
              <a:defRPr/>
            </a:pPr>
            <a:endParaRPr lang="en-US"/>
          </a:p>
        </p:txBody>
      </p:sp>
      <p:sp>
        <p:nvSpPr>
          <p:cNvPr id="1031" name="Rectangle 7">
            <a:extLst>
              <a:ext uri="{FF2B5EF4-FFF2-40B4-BE49-F238E27FC236}">
                <a16:creationId xmlns:a16="http://schemas.microsoft.com/office/drawing/2014/main" id="{D2983C45-9816-4E02-B5B2-9C5B5E4A97BF}"/>
              </a:ext>
            </a:extLst>
          </p:cNvPr>
          <p:cNvSpPr>
            <a:spLocks noChangeArrowheads="1"/>
          </p:cNvSpPr>
          <p:nvPr/>
        </p:nvSpPr>
        <p:spPr bwMode="auto">
          <a:xfrm>
            <a:off x="0" y="2286000"/>
            <a:ext cx="228600" cy="2286000"/>
          </a:xfrm>
          <a:prstGeom prst="rect">
            <a:avLst/>
          </a:prstGeom>
          <a:solidFill>
            <a:srgbClr val="99CCFF"/>
          </a:solidFill>
          <a:ln w="9525">
            <a:noFill/>
            <a:miter lim="800000"/>
            <a:headEnd/>
            <a:tailEnd/>
          </a:ln>
        </p:spPr>
        <p:txBody>
          <a:bodyPr wrap="none" anchor="ctr"/>
          <a:lstStyle/>
          <a:p>
            <a:pPr algn="ctr" eaLnBrk="1" hangingPunct="1">
              <a:defRPr/>
            </a:pPr>
            <a:endParaRPr lang="en-US" sz="2400">
              <a:latin typeface="Times New Roman" pitchFamily="18" charset="0"/>
            </a:endParaRPr>
          </a:p>
        </p:txBody>
      </p:sp>
      <p:sp>
        <p:nvSpPr>
          <p:cNvPr id="1032" name="Rectangle 8">
            <a:extLst>
              <a:ext uri="{FF2B5EF4-FFF2-40B4-BE49-F238E27FC236}">
                <a16:creationId xmlns:a16="http://schemas.microsoft.com/office/drawing/2014/main" id="{50830055-3F19-4D59-9CEB-AE3ECB3ACDE0}"/>
              </a:ext>
            </a:extLst>
          </p:cNvPr>
          <p:cNvSpPr>
            <a:spLocks noChangeArrowheads="1"/>
          </p:cNvSpPr>
          <p:nvPr/>
        </p:nvSpPr>
        <p:spPr bwMode="auto">
          <a:xfrm>
            <a:off x="0" y="4572000"/>
            <a:ext cx="228600" cy="2286000"/>
          </a:xfrm>
          <a:prstGeom prst="rect">
            <a:avLst/>
          </a:prstGeom>
          <a:solidFill>
            <a:srgbClr val="336699"/>
          </a:solidFill>
          <a:ln w="9525">
            <a:noFill/>
            <a:miter lim="800000"/>
            <a:headEnd/>
            <a:tailEnd/>
          </a:ln>
        </p:spPr>
        <p:txBody>
          <a:bodyPr wrap="none" anchor="ctr"/>
          <a:lstStyle/>
          <a:p>
            <a:pPr algn="ctr" eaLnBrk="1" hangingPunct="1">
              <a:defRPr/>
            </a:pPr>
            <a:endParaRPr lang="en-US" sz="2400">
              <a:latin typeface="Times New Roman" pitchFamily="18" charset="0"/>
            </a:endParaRPr>
          </a:p>
        </p:txBody>
      </p:sp>
      <p:sp>
        <p:nvSpPr>
          <p:cNvPr id="151561" name="Text Box 9">
            <a:extLst>
              <a:ext uri="{FF2B5EF4-FFF2-40B4-BE49-F238E27FC236}">
                <a16:creationId xmlns:a16="http://schemas.microsoft.com/office/drawing/2014/main" id="{810B6D70-8C33-4BBD-80BE-7B14807CAB5A}"/>
              </a:ext>
            </a:extLst>
          </p:cNvPr>
          <p:cNvSpPr txBox="1">
            <a:spLocks noChangeArrowheads="1"/>
          </p:cNvSpPr>
          <p:nvPr/>
        </p:nvSpPr>
        <p:spPr bwMode="auto">
          <a:xfrm>
            <a:off x="4257675" y="6613525"/>
            <a:ext cx="444500" cy="244475"/>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1.</a:t>
            </a:r>
            <a:fld id="{4269D437-2841-44D1-BF07-A0C7628C0197}" type="slidenum">
              <a:rPr lang="en-US" altLang="en-US" sz="1000" b="1">
                <a:solidFill>
                  <a:srgbClr val="006699"/>
                </a:solidFill>
                <a:latin typeface="Helvetica" panose="020B0604020202020204" pitchFamily="34" charset="0"/>
              </a:rPr>
              <a:pPr algn="ctr">
                <a:spcBef>
                  <a:spcPct val="50000"/>
                </a:spcBef>
              </a:pPr>
              <a:t>‹#›</a:t>
            </a:fld>
            <a:endParaRPr lang="en-US" altLang="en-US" sz="1000" b="1">
              <a:solidFill>
                <a:srgbClr val="006699"/>
              </a:solidFill>
              <a:latin typeface="Helvetica" panose="020B0604020202020204" pitchFamily="34" charset="0"/>
            </a:endParaRPr>
          </a:p>
        </p:txBody>
      </p:sp>
      <p:sp>
        <p:nvSpPr>
          <p:cNvPr id="151562" name="Text Box 10">
            <a:extLst>
              <a:ext uri="{FF2B5EF4-FFF2-40B4-BE49-F238E27FC236}">
                <a16:creationId xmlns:a16="http://schemas.microsoft.com/office/drawing/2014/main" id="{54779540-D09F-4C97-9CD5-785C7FD88205}"/>
              </a:ext>
            </a:extLst>
          </p:cNvPr>
          <p:cNvSpPr txBox="1">
            <a:spLocks noChangeArrowheads="1"/>
          </p:cNvSpPr>
          <p:nvPr userDrawn="1"/>
        </p:nvSpPr>
        <p:spPr bwMode="auto">
          <a:xfrm>
            <a:off x="7177881" y="6580187"/>
            <a:ext cx="2713038" cy="244475"/>
          </a:xfrm>
          <a:prstGeom prst="rect">
            <a:avLst/>
          </a:prstGeom>
          <a:noFill/>
          <a:ln w="9525">
            <a:noFill/>
            <a:miter lim="800000"/>
            <a:headEnd/>
            <a:tailEnd/>
          </a:ln>
          <a:effectLst/>
        </p:spPr>
        <p:txBody>
          <a:bodyPr>
            <a:spAutoFit/>
          </a:bodyPr>
          <a:lstStyle/>
          <a:p>
            <a:pPr algn="ctr">
              <a:spcBef>
                <a:spcPct val="50000"/>
              </a:spcBef>
              <a:defRPr/>
            </a:pPr>
            <a:r>
              <a:rPr lang="en-US" sz="1000" b="1" dirty="0" err="1">
                <a:solidFill>
                  <a:srgbClr val="006699"/>
                </a:solidFill>
                <a:latin typeface="Helvetica" pitchFamily="-84" charset="0"/>
              </a:rPr>
              <a:t>Taghinezhad</a:t>
            </a:r>
            <a:endParaRPr lang="en-US" sz="1000" b="1" dirty="0">
              <a:solidFill>
                <a:srgbClr val="006699"/>
              </a:solidFill>
              <a:latin typeface="Helvetica" pitchFamily="-84" charset="0"/>
            </a:endParaRPr>
          </a:p>
        </p:txBody>
      </p:sp>
      <p:sp>
        <p:nvSpPr>
          <p:cNvPr id="151563" name="Text Box 11">
            <a:extLst>
              <a:ext uri="{FF2B5EF4-FFF2-40B4-BE49-F238E27FC236}">
                <a16:creationId xmlns:a16="http://schemas.microsoft.com/office/drawing/2014/main" id="{37AE4523-003A-40DD-A8CA-77CD266C068D}"/>
              </a:ext>
            </a:extLst>
          </p:cNvPr>
          <p:cNvSpPr txBox="1">
            <a:spLocks noChangeArrowheads="1"/>
          </p:cNvSpPr>
          <p:nvPr/>
        </p:nvSpPr>
        <p:spPr bwMode="auto">
          <a:xfrm>
            <a:off x="185738" y="6621463"/>
            <a:ext cx="2691763" cy="246221"/>
          </a:xfrm>
          <a:prstGeom prst="rect">
            <a:avLst/>
          </a:prstGeom>
          <a:noFill/>
          <a:ln w="9525">
            <a:noFill/>
            <a:miter lim="800000"/>
            <a:headEnd/>
            <a:tailEnd/>
          </a:ln>
          <a:effectLst/>
        </p:spPr>
        <p:txBody>
          <a:bodyPr wrap="none">
            <a:spAutoFit/>
          </a:bodyPr>
          <a:lstStyle/>
          <a:p>
            <a:pPr>
              <a:spcBef>
                <a:spcPct val="50000"/>
              </a:spcBef>
              <a:defRPr/>
            </a:pPr>
            <a:r>
              <a:rPr lang="en-US" sz="1000" b="1" dirty="0">
                <a:solidFill>
                  <a:srgbClr val="006699"/>
                </a:solidFill>
                <a:latin typeface="Helvetica" pitchFamily="-84" charset="0"/>
              </a:rPr>
              <a:t>Operating System Concepts-</a:t>
            </a:r>
            <a:r>
              <a:rPr lang="en-US" sz="1000" b="1" dirty="0" err="1">
                <a:solidFill>
                  <a:srgbClr val="006699"/>
                </a:solidFill>
                <a:latin typeface="Helvetica" pitchFamily="-84" charset="0"/>
              </a:rPr>
              <a:t>Silberschatz</a:t>
            </a:r>
            <a:endParaRPr lang="en-US" sz="1000" b="1" dirty="0">
              <a:solidFill>
                <a:srgbClr val="006699"/>
              </a:solidFill>
              <a:latin typeface="Helvetica" pitchFamily="-84" charset="0"/>
            </a:endParaRPr>
          </a:p>
        </p:txBody>
      </p:sp>
    </p:spTree>
  </p:cSld>
  <p:clrMap bg1="lt1" tx1="dk1" bg2="lt2" tx2="dk2" accent1="accent1" accent2="accent2" accent3="accent3" accent4="accent4" accent5="accent5" accent6="accent6" hlink="hlink" folHlink="folHlink"/>
  <p:sldLayoutIdLst>
    <p:sldLayoutId id="2147483975"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88" r:id="rId12"/>
    <p:sldLayoutId id="2147483990" r:id="rId13"/>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90000"/>
        <a:buFont typeface="Monotype Sorts" pitchFamily="-84" charset="2"/>
        <a:buChar char="n"/>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80000"/>
        <a:buFont typeface="Monotype Sorts" pitchFamily="-84" charset="2"/>
        <a:buChar char="l"/>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Intel_8086" TargetMode="External"/><Relationship Id="rId3" Type="http://schemas.openxmlformats.org/officeDocument/2006/relationships/image" Target="../media/image12.png"/><Relationship Id="rId7" Type="http://schemas.openxmlformats.org/officeDocument/2006/relationships/hyperlink" Target="https://en.wikipedia.org/wiki/Intel_8085"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en.wikipedia.org/wiki/Programmable_interrupt_controller" TargetMode="External"/><Relationship Id="rId5" Type="http://schemas.openxmlformats.org/officeDocument/2006/relationships/hyperlink" Target="https://en.wikipedia.org/wiki/Intel" TargetMode="External"/><Relationship Id="rId4" Type="http://schemas.openxmlformats.org/officeDocument/2006/relationships/image" Target="../media/image13.jpeg"/><Relationship Id="rId9" Type="http://schemas.openxmlformats.org/officeDocument/2006/relationships/hyperlink" Target="https://en.wikipedia.org/wiki/Microprocesso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gnu.org/philosophy/open-source-misses-the-point.html"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virtualbox.com/"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curlie.org/Computers/Software/Operating_Systems/Open_Source/"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60CEF4-0835-4317-BDEB-A5571B14B8CB}"/>
              </a:ext>
            </a:extLst>
          </p:cNvPr>
          <p:cNvSpPr>
            <a:spLocks noGrp="1"/>
          </p:cNvSpPr>
          <p:nvPr>
            <p:ph type="sldNum" sz="quarter" idx="12"/>
          </p:nvPr>
        </p:nvSpPr>
        <p:spPr/>
        <p:txBody>
          <a:bodyPr/>
          <a:lstStyle/>
          <a:p>
            <a:fld id="{401CF334-2D5C-4859-84A6-CA7E6E43FAEB}" type="slidenum">
              <a:rPr lang="en-US" smtClean="0"/>
              <a:t>1</a:t>
            </a:fld>
            <a:endParaRPr lang="en-US" dirty="0"/>
          </a:p>
        </p:txBody>
      </p:sp>
      <p:sp>
        <p:nvSpPr>
          <p:cNvPr id="6" name="Subtitle 5">
            <a:extLst>
              <a:ext uri="{FF2B5EF4-FFF2-40B4-BE49-F238E27FC236}">
                <a16:creationId xmlns:a16="http://schemas.microsoft.com/office/drawing/2014/main" id="{57B35CAD-C853-45BE-BF0D-F746ACC4A2F0}"/>
              </a:ext>
            </a:extLst>
          </p:cNvPr>
          <p:cNvSpPr>
            <a:spLocks noGrp="1"/>
          </p:cNvSpPr>
          <p:nvPr>
            <p:ph type="subTitle" idx="1"/>
          </p:nvPr>
        </p:nvSpPr>
        <p:spPr/>
        <p:txBody>
          <a:bodyPr/>
          <a:lstStyle/>
          <a:p>
            <a:r>
              <a:rPr lang="en-US" dirty="0"/>
              <a:t>Dr. A. </a:t>
            </a:r>
            <a:r>
              <a:rPr lang="en-US" dirty="0" err="1"/>
              <a:t>Taghinezhad</a:t>
            </a:r>
            <a:endParaRPr lang="en-US" dirty="0"/>
          </a:p>
        </p:txBody>
      </p:sp>
      <p:sp>
        <p:nvSpPr>
          <p:cNvPr id="5" name="Title 4">
            <a:extLst>
              <a:ext uri="{FF2B5EF4-FFF2-40B4-BE49-F238E27FC236}">
                <a16:creationId xmlns:a16="http://schemas.microsoft.com/office/drawing/2014/main" id="{092F418E-BA19-4F07-9634-49890018C0B8}"/>
              </a:ext>
            </a:extLst>
          </p:cNvPr>
          <p:cNvSpPr>
            <a:spLocks noGrp="1"/>
          </p:cNvSpPr>
          <p:nvPr>
            <p:ph type="ctrTitle"/>
          </p:nvPr>
        </p:nvSpPr>
        <p:spPr>
          <a:xfrm>
            <a:off x="-210207" y="977462"/>
            <a:ext cx="5250836" cy="2804745"/>
          </a:xfrm>
        </p:spPr>
        <p:txBody>
          <a:bodyPr/>
          <a:lstStyle/>
          <a:p>
            <a:r>
              <a:rPr lang="fa-IR" b="0" dirty="0">
                <a:ln w="0"/>
                <a:solidFill>
                  <a:schemeClr val="bg1"/>
                </a:solidFill>
                <a:effectLst>
                  <a:outerShdw blurRad="38100" dist="19050" dir="2700000" algn="tl" rotWithShape="0">
                    <a:schemeClr val="dk1">
                      <a:alpha val="40000"/>
                    </a:schemeClr>
                  </a:outerShdw>
                </a:effectLst>
                <a:cs typeface="B Koodak" panose="00000700000000000000" pitchFamily="2" charset="-78"/>
              </a:rPr>
              <a:t>سیستم‌های عامل</a:t>
            </a:r>
            <a:endParaRPr lang="en-US" b="0" dirty="0">
              <a:ln w="0"/>
              <a:solidFill>
                <a:schemeClr val="bg1"/>
              </a:solidFill>
              <a:effectLst>
                <a:outerShdw blurRad="38100" dist="19050" dir="2700000" algn="tl" rotWithShape="0">
                  <a:schemeClr val="dk1">
                    <a:alpha val="40000"/>
                  </a:schemeClr>
                </a:outerShdw>
              </a:effectLst>
              <a:cs typeface="B Koodak" panose="00000700000000000000" pitchFamily="2" charset="-78"/>
            </a:endParaRPr>
          </a:p>
        </p:txBody>
      </p:sp>
      <p:pic>
        <p:nvPicPr>
          <p:cNvPr id="4" name="Picture 3">
            <a:extLst>
              <a:ext uri="{FF2B5EF4-FFF2-40B4-BE49-F238E27FC236}">
                <a16:creationId xmlns:a16="http://schemas.microsoft.com/office/drawing/2014/main" id="{079A858C-7C9A-4398-B7CD-2DD5002CA2F7}"/>
              </a:ext>
            </a:extLst>
          </p:cNvPr>
          <p:cNvPicPr>
            <a:picLocks noChangeAspect="1"/>
          </p:cNvPicPr>
          <p:nvPr/>
        </p:nvPicPr>
        <p:blipFill>
          <a:blip r:embed="rId2"/>
          <a:stretch>
            <a:fillRect/>
          </a:stretch>
        </p:blipFill>
        <p:spPr>
          <a:xfrm>
            <a:off x="4686121" y="0"/>
            <a:ext cx="4457879" cy="6206067"/>
          </a:xfrm>
          <a:prstGeom prst="rect">
            <a:avLst/>
          </a:prstGeom>
        </p:spPr>
      </p:pic>
      <p:pic>
        <p:nvPicPr>
          <p:cNvPr id="7" name="Picture 6">
            <a:extLst>
              <a:ext uri="{FF2B5EF4-FFF2-40B4-BE49-F238E27FC236}">
                <a16:creationId xmlns:a16="http://schemas.microsoft.com/office/drawing/2014/main" id="{49920D02-7D0C-4C61-9B89-8BF927316C98}"/>
              </a:ext>
            </a:extLst>
          </p:cNvPr>
          <p:cNvPicPr>
            <a:picLocks noChangeAspect="1"/>
          </p:cNvPicPr>
          <p:nvPr/>
        </p:nvPicPr>
        <p:blipFill>
          <a:blip r:embed="rId3"/>
          <a:stretch>
            <a:fillRect/>
          </a:stretch>
        </p:blipFill>
        <p:spPr>
          <a:xfrm>
            <a:off x="2708848" y="4173850"/>
            <a:ext cx="1863152" cy="1863152"/>
          </a:xfrm>
          <a:prstGeom prst="rect">
            <a:avLst/>
          </a:prstGeom>
        </p:spPr>
      </p:pic>
    </p:spTree>
    <p:extLst>
      <p:ext uri="{BB962C8B-B14F-4D97-AF65-F5344CB8AC3E}">
        <p14:creationId xmlns:p14="http://schemas.microsoft.com/office/powerpoint/2010/main" val="257471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250B835-B999-49A9-861C-919FAFC04D6F}"/>
              </a:ext>
            </a:extLst>
          </p:cNvPr>
          <p:cNvSpPr>
            <a:spLocks noGrp="1"/>
          </p:cNvSpPr>
          <p:nvPr>
            <p:ph type="title" idx="4294967295"/>
          </p:nvPr>
        </p:nvSpPr>
        <p:spPr>
          <a:xfrm>
            <a:off x="457200" y="182563"/>
            <a:ext cx="8229600" cy="576262"/>
          </a:xfrm>
        </p:spPr>
        <p:txBody>
          <a:bodyPr/>
          <a:lstStyle/>
          <a:p>
            <a:r>
              <a:rPr lang="en-US" altLang="en-US"/>
              <a:t>What Operating Systems Do</a:t>
            </a:r>
          </a:p>
        </p:txBody>
      </p:sp>
      <p:sp>
        <p:nvSpPr>
          <p:cNvPr id="9219" name="Content Placeholder 2">
            <a:extLst>
              <a:ext uri="{FF2B5EF4-FFF2-40B4-BE49-F238E27FC236}">
                <a16:creationId xmlns:a16="http://schemas.microsoft.com/office/drawing/2014/main" id="{65FC0F1B-5A8F-444B-A00B-A4A86D8F7DBC}"/>
              </a:ext>
            </a:extLst>
          </p:cNvPr>
          <p:cNvSpPr>
            <a:spLocks noGrp="1"/>
          </p:cNvSpPr>
          <p:nvPr>
            <p:ph idx="4294967295"/>
          </p:nvPr>
        </p:nvSpPr>
        <p:spPr>
          <a:xfrm>
            <a:off x="806449" y="1233488"/>
            <a:ext cx="7964571" cy="5083091"/>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بستگی به دیدگاه دارد</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کاربران راحتی، سهولت استفاده و عملکرد خوب را می‌خواهند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به بهره‌برداری از منابع اهمیتی نمی‌دهند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اما در سیستم‌های مشترک مانند </a:t>
            </a:r>
            <a:r>
              <a:rPr lang="ar-SA" sz="2400" b="1" dirty="0">
                <a:effectLst/>
                <a:latin typeface="Calibri" panose="020F0502020204030204" pitchFamily="34" charset="0"/>
                <a:ea typeface="Calibri" panose="020F0502020204030204" pitchFamily="34" charset="0"/>
                <a:cs typeface="B Nazanin" panose="00000400000000000000" pitchFamily="2" charset="-78"/>
              </a:rPr>
              <a:t>مین‌فریم</a:t>
            </a:r>
            <a:r>
              <a:rPr lang="ar-SA" sz="2400" dirty="0">
                <a:effectLst/>
                <a:latin typeface="Calibri" panose="020F0502020204030204" pitchFamily="34" charset="0"/>
                <a:ea typeface="Calibri" panose="020F0502020204030204" pitchFamily="34" charset="0"/>
                <a:cs typeface="B Nazanin" panose="00000400000000000000" pitchFamily="2" charset="-78"/>
              </a:rPr>
              <a:t> یا </a:t>
            </a:r>
            <a:r>
              <a:rPr lang="ar-SA" sz="2400" b="1" dirty="0">
                <a:effectLst/>
                <a:latin typeface="Calibri" panose="020F0502020204030204" pitchFamily="34" charset="0"/>
                <a:ea typeface="Calibri" panose="020F0502020204030204" pitchFamily="34" charset="0"/>
                <a:cs typeface="B Nazanin" panose="00000400000000000000" pitchFamily="2" charset="-78"/>
              </a:rPr>
              <a:t>مینی‌کامپیوتر</a:t>
            </a:r>
            <a:r>
              <a:rPr lang="ar-SA" sz="2400" dirty="0">
                <a:effectLst/>
                <a:latin typeface="Calibri" panose="020F0502020204030204" pitchFamily="34" charset="0"/>
                <a:ea typeface="Calibri" panose="020F0502020204030204" pitchFamily="34" charset="0"/>
                <a:cs typeface="B Nazanin" panose="00000400000000000000" pitchFamily="2" charset="-78"/>
              </a:rPr>
              <a:t>، باید تمام کاربران راضی باشند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کاربران سیستم‌های اختصاصی مانند </a:t>
            </a:r>
            <a:r>
              <a:rPr lang="ar-SA" sz="2400" b="1" dirty="0">
                <a:effectLst/>
                <a:latin typeface="Calibri" panose="020F0502020204030204" pitchFamily="34" charset="0"/>
                <a:ea typeface="Calibri" panose="020F0502020204030204" pitchFamily="34" charset="0"/>
                <a:cs typeface="B Nazanin" panose="00000400000000000000" pitchFamily="2" charset="-78"/>
              </a:rPr>
              <a:t>ایستگاه‌های کاری</a:t>
            </a:r>
            <a:r>
              <a:rPr lang="ar-SA" sz="2400" dirty="0">
                <a:effectLst/>
                <a:latin typeface="Calibri" panose="020F0502020204030204" pitchFamily="34" charset="0"/>
                <a:ea typeface="Calibri" panose="020F0502020204030204" pitchFamily="34" charset="0"/>
                <a:cs typeface="B Nazanin" panose="00000400000000000000" pitchFamily="2" charset="-78"/>
              </a:rPr>
              <a:t>، منابع اختصاصی دارند اما اغلب از منابع مشترک سرورها نیز استفاده می‌کنند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کامپیوترهای دستی</a:t>
            </a:r>
            <a:r>
              <a:rPr lang="ar-SA" sz="2400" dirty="0">
                <a:effectLst/>
                <a:latin typeface="Calibri" panose="020F0502020204030204" pitchFamily="34" charset="0"/>
                <a:ea typeface="Calibri" panose="020F0502020204030204" pitchFamily="34" charset="0"/>
                <a:cs typeface="B Nazanin" panose="00000400000000000000" pitchFamily="2" charset="-78"/>
              </a:rPr>
              <a:t> منابع محدودی دارند و برای </a:t>
            </a:r>
            <a:r>
              <a:rPr lang="ar-SA" sz="2400" b="1" dirty="0">
                <a:effectLst/>
                <a:latin typeface="Calibri" panose="020F0502020204030204" pitchFamily="34" charset="0"/>
                <a:ea typeface="Calibri" panose="020F0502020204030204" pitchFamily="34" charset="0"/>
                <a:cs typeface="B Nazanin" panose="00000400000000000000" pitchFamily="2" charset="-78"/>
              </a:rPr>
              <a:t>قابلیت استفاده و عمر باتری</a:t>
            </a:r>
            <a:r>
              <a:rPr lang="ar-SA" sz="2400" dirty="0">
                <a:effectLst/>
                <a:latin typeface="Calibri" panose="020F0502020204030204" pitchFamily="34" charset="0"/>
                <a:ea typeface="Calibri" panose="020F0502020204030204" pitchFamily="34" charset="0"/>
                <a:cs typeface="B Nazanin" panose="00000400000000000000" pitchFamily="2" charset="-78"/>
              </a:rPr>
              <a:t> بهینه شده‌اند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برخی از کامپیوترها </a:t>
            </a:r>
            <a:r>
              <a:rPr lang="ar-SA" sz="2400" b="1" dirty="0">
                <a:effectLst/>
                <a:latin typeface="Calibri" panose="020F0502020204030204" pitchFamily="34" charset="0"/>
                <a:ea typeface="Calibri" panose="020F0502020204030204" pitchFamily="34" charset="0"/>
                <a:cs typeface="B Nazanin" panose="00000400000000000000" pitchFamily="2" charset="-78"/>
              </a:rPr>
              <a:t>رابط کاربری کمی دارند یا اصلاً ندارند</a:t>
            </a:r>
            <a:r>
              <a:rPr lang="ar-SA" sz="2400" dirty="0">
                <a:effectLst/>
                <a:latin typeface="Calibri" panose="020F0502020204030204" pitchFamily="34" charset="0"/>
                <a:ea typeface="Calibri" panose="020F0502020204030204" pitchFamily="34" charset="0"/>
                <a:cs typeface="B Nazanin" panose="00000400000000000000" pitchFamily="2" charset="-78"/>
              </a:rPr>
              <a:t>، مانند کامپیوترهای تعبیه‌شده در دستگاه‌ها و خودروها</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72E9CF-8A97-4B3E-B06D-14B3B0962392}"/>
              </a:ext>
            </a:extLst>
          </p:cNvPr>
          <p:cNvSpPr>
            <a:spLocks noGrp="1" noChangeArrowheads="1"/>
          </p:cNvSpPr>
          <p:nvPr>
            <p:ph type="title" idx="4294967295"/>
          </p:nvPr>
        </p:nvSpPr>
        <p:spPr>
          <a:xfrm>
            <a:off x="1176338" y="166688"/>
            <a:ext cx="7510462" cy="576262"/>
          </a:xfrm>
        </p:spPr>
        <p:txBody>
          <a:bodyPr/>
          <a:lstStyle/>
          <a:p>
            <a:pPr eaLnBrk="1" hangingPunct="1"/>
            <a:r>
              <a:rPr lang="en-US" altLang="en-US"/>
              <a:t>Operating System Definition</a:t>
            </a:r>
          </a:p>
        </p:txBody>
      </p:sp>
      <p:sp>
        <p:nvSpPr>
          <p:cNvPr id="10243" name="Rectangle 3">
            <a:extLst>
              <a:ext uri="{FF2B5EF4-FFF2-40B4-BE49-F238E27FC236}">
                <a16:creationId xmlns:a16="http://schemas.microsoft.com/office/drawing/2014/main" id="{C10711D2-251B-4A55-B38C-4F84D5528FB5}"/>
              </a:ext>
            </a:extLst>
          </p:cNvPr>
          <p:cNvSpPr>
            <a:spLocks noGrp="1" noChangeArrowheads="1"/>
          </p:cNvSpPr>
          <p:nvPr>
            <p:ph type="body" idx="4294967295"/>
          </p:nvPr>
        </p:nvSpPr>
        <p:spPr>
          <a:xfrm>
            <a:off x="827088" y="1028700"/>
            <a:ext cx="7943933" cy="5083342"/>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سیستم‌عامل به‌عنوان مدیریت منابع</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تمامی منابع را مدیریت می‌کند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بین درخواست‌های متضاد تصمیم‌گیری می‌کند تا استفاده از منابع </a:t>
            </a:r>
            <a:r>
              <a:rPr lang="ar-SA" sz="2800" b="1" dirty="0">
                <a:effectLst/>
                <a:latin typeface="Calibri" panose="020F0502020204030204" pitchFamily="34" charset="0"/>
                <a:ea typeface="Calibri" panose="020F0502020204030204" pitchFamily="34" charset="0"/>
                <a:cs typeface="B Nazanin" panose="00000400000000000000" pitchFamily="2" charset="-78"/>
              </a:rPr>
              <a:t>کارآمد و عادلانه</a:t>
            </a:r>
            <a:r>
              <a:rPr lang="ar-SA" sz="2800" dirty="0">
                <a:effectLst/>
                <a:latin typeface="Calibri" panose="020F0502020204030204" pitchFamily="34" charset="0"/>
                <a:ea typeface="Calibri" panose="020F0502020204030204" pitchFamily="34" charset="0"/>
                <a:cs typeface="B Nazanin" panose="00000400000000000000" pitchFamily="2" charset="-78"/>
              </a:rPr>
              <a:t> باشد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سیستم‌عامل به‌عنوان برنامه کنترلی</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اجرای برنامه‌ها را کنترل می‌کند تا از </a:t>
            </a:r>
            <a:r>
              <a:rPr lang="ar-SA" sz="2800" b="1" dirty="0">
                <a:effectLst/>
                <a:latin typeface="Calibri" panose="020F0502020204030204" pitchFamily="34" charset="0"/>
                <a:ea typeface="Calibri" panose="020F0502020204030204" pitchFamily="34" charset="0"/>
                <a:cs typeface="B Nazanin" panose="00000400000000000000" pitchFamily="2" charset="-78"/>
              </a:rPr>
              <a:t>خطاها و استفاده نادرست</a:t>
            </a:r>
            <a:r>
              <a:rPr lang="ar-SA" sz="2800" dirty="0">
                <a:effectLst/>
                <a:latin typeface="Calibri" panose="020F0502020204030204" pitchFamily="34" charset="0"/>
                <a:ea typeface="Calibri" panose="020F0502020204030204" pitchFamily="34" charset="0"/>
                <a:cs typeface="B Nazanin" panose="00000400000000000000" pitchFamily="2" charset="-78"/>
              </a:rPr>
              <a:t> از کامپیوتر جلوگیری 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8F4710F-EAF2-4AEA-8158-A40DB59F9E4C}"/>
              </a:ext>
            </a:extLst>
          </p:cNvPr>
          <p:cNvSpPr>
            <a:spLocks noGrp="1" noChangeArrowheads="1"/>
          </p:cNvSpPr>
          <p:nvPr>
            <p:ph type="title" idx="4294967295"/>
          </p:nvPr>
        </p:nvSpPr>
        <p:spPr>
          <a:xfrm>
            <a:off x="1033463" y="198438"/>
            <a:ext cx="8024812" cy="576262"/>
          </a:xfrm>
        </p:spPr>
        <p:txBody>
          <a:bodyPr/>
          <a:lstStyle/>
          <a:p>
            <a:pPr eaLnBrk="1" hangingPunct="1"/>
            <a:r>
              <a:rPr lang="en-US" altLang="en-US"/>
              <a:t>Operating System Definition (Cont.)</a:t>
            </a:r>
          </a:p>
        </p:txBody>
      </p:sp>
      <p:sp>
        <p:nvSpPr>
          <p:cNvPr id="11267" name="Rectangle 3">
            <a:extLst>
              <a:ext uri="{FF2B5EF4-FFF2-40B4-BE49-F238E27FC236}">
                <a16:creationId xmlns:a16="http://schemas.microsoft.com/office/drawing/2014/main" id="{8E81245A-405E-4F00-9E1C-4AB954CFBB71}"/>
              </a:ext>
            </a:extLst>
          </p:cNvPr>
          <p:cNvSpPr>
            <a:spLocks noGrp="1" noChangeArrowheads="1"/>
          </p:cNvSpPr>
          <p:nvPr>
            <p:ph type="body" idx="4294967295"/>
          </p:nvPr>
        </p:nvSpPr>
        <p:spPr>
          <a:xfrm>
            <a:off x="893763" y="1247775"/>
            <a:ext cx="8024812" cy="5092867"/>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تعریف سیستم‌عامل</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هیچ </a:t>
            </a:r>
            <a:r>
              <a:rPr lang="ar-SA" sz="2800" b="1" dirty="0">
                <a:effectLst/>
                <a:latin typeface="Calibri" panose="020F0502020204030204" pitchFamily="34" charset="0"/>
                <a:ea typeface="Calibri" panose="020F0502020204030204" pitchFamily="34" charset="0"/>
                <a:cs typeface="B Nazanin" panose="00000400000000000000" pitchFamily="2" charset="-78"/>
              </a:rPr>
              <a:t>تعریف جهانی پذیرفته‌شده‌ای</a:t>
            </a:r>
            <a:r>
              <a:rPr lang="ar-SA" sz="2800" dirty="0">
                <a:effectLst/>
                <a:latin typeface="Calibri" panose="020F0502020204030204" pitchFamily="34" charset="0"/>
                <a:ea typeface="Calibri" panose="020F0502020204030204" pitchFamily="34" charset="0"/>
                <a:cs typeface="B Nazanin" panose="00000400000000000000" pitchFamily="2" charset="-78"/>
              </a:rPr>
              <a:t> ندارد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latin typeface="Calibri" panose="020F0502020204030204" pitchFamily="34" charset="0"/>
                <a:ea typeface="Calibri" panose="020F0502020204030204" pitchFamily="34" charset="0"/>
                <a:cs typeface="B Nazanin" panose="00000400000000000000" pitchFamily="2" charset="-78"/>
              </a:rPr>
              <a:t>"</a:t>
            </a:r>
            <a:r>
              <a:rPr lang="ar-SA" sz="2800" dirty="0">
                <a:effectLst/>
                <a:latin typeface="Calibri" panose="020F0502020204030204" pitchFamily="34" charset="0"/>
                <a:ea typeface="Calibri" panose="020F0502020204030204" pitchFamily="34" charset="0"/>
                <a:cs typeface="B Nazanin" panose="00000400000000000000" pitchFamily="2" charset="-78"/>
              </a:rPr>
              <a:t>هر چیزی که یک فروشنده هنگام خرید سیستم‌عامل ارائه می‌دهد" یک تقریب خوب است، اما </a:t>
            </a:r>
            <a:r>
              <a:rPr lang="ar-SA" sz="2800" b="1" dirty="0">
                <a:effectLst/>
                <a:latin typeface="Calibri" panose="020F0502020204030204" pitchFamily="34" charset="0"/>
                <a:ea typeface="Calibri" panose="020F0502020204030204" pitchFamily="34" charset="0"/>
                <a:cs typeface="B Nazanin" panose="00000400000000000000" pitchFamily="2" charset="-78"/>
              </a:rPr>
              <a:t>بسیار متغیر است</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latin typeface="Calibri" panose="020F0502020204030204" pitchFamily="34" charset="0"/>
                <a:ea typeface="Calibri" panose="020F0502020204030204" pitchFamily="34" charset="0"/>
                <a:cs typeface="B Nazanin" panose="00000400000000000000" pitchFamily="2" charset="-78"/>
              </a:rPr>
              <a:t>"</a:t>
            </a:r>
            <a:r>
              <a:rPr lang="ar-SA" sz="2800" dirty="0">
                <a:effectLst/>
                <a:latin typeface="Calibri" panose="020F0502020204030204" pitchFamily="34" charset="0"/>
                <a:ea typeface="Calibri" panose="020F0502020204030204" pitchFamily="34" charset="0"/>
                <a:cs typeface="B Nazanin" panose="00000400000000000000" pitchFamily="2" charset="-78"/>
              </a:rPr>
              <a:t>برنامه‌ای که همیشه در حال اجرا است</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b="1" dirty="0">
                <a:effectLst/>
                <a:latin typeface="Calibri" panose="020F0502020204030204" pitchFamily="34" charset="0"/>
                <a:ea typeface="Calibri" panose="020F0502020204030204" pitchFamily="34" charset="0"/>
                <a:cs typeface="B Nazanin" panose="00000400000000000000" pitchFamily="2" charset="-78"/>
              </a:rPr>
              <a:t>کرنل</a:t>
            </a:r>
            <a:r>
              <a:rPr lang="ar-SA" sz="2800" dirty="0">
                <a:effectLst/>
                <a:latin typeface="Calibri" panose="020F0502020204030204" pitchFamily="34" charset="0"/>
                <a:ea typeface="Calibri" panose="020F0502020204030204" pitchFamily="34" charset="0"/>
                <a:cs typeface="B Nazanin" panose="00000400000000000000" pitchFamily="2" charset="-78"/>
              </a:rPr>
              <a:t> نامیده می‌شود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سایر اجزا شامل</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برنامه‌های سیستمی</a:t>
            </a:r>
            <a:r>
              <a:rPr lang="ar-SA" sz="2800" dirty="0">
                <a:effectLst/>
                <a:latin typeface="Calibri" panose="020F0502020204030204" pitchFamily="34" charset="0"/>
                <a:ea typeface="Calibri" panose="020F0502020204030204" pitchFamily="34" charset="0"/>
                <a:cs typeface="B Nazanin" panose="00000400000000000000" pitchFamily="2" charset="-78"/>
              </a:rPr>
              <a:t> همراه سیستم‌عامل ارائه می‌شوند</a:t>
            </a:r>
            <a:endParaRPr lang="fa-IR" sz="28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برنامه‌های کاربردی</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B3A80C2-BAC8-4ABD-B0B7-79DAFCDC30BE}"/>
              </a:ext>
            </a:extLst>
          </p:cNvPr>
          <p:cNvSpPr>
            <a:spLocks noGrp="1" noChangeArrowheads="1"/>
          </p:cNvSpPr>
          <p:nvPr>
            <p:ph type="title" idx="4294967295"/>
          </p:nvPr>
        </p:nvSpPr>
        <p:spPr>
          <a:xfrm>
            <a:off x="457200" y="182563"/>
            <a:ext cx="8229600" cy="576262"/>
          </a:xfrm>
        </p:spPr>
        <p:txBody>
          <a:bodyPr/>
          <a:lstStyle/>
          <a:p>
            <a:pPr eaLnBrk="1" hangingPunct="1"/>
            <a:r>
              <a:rPr lang="en-US" altLang="en-US"/>
              <a:t>Computer Startup</a:t>
            </a:r>
          </a:p>
        </p:txBody>
      </p:sp>
      <p:sp>
        <p:nvSpPr>
          <p:cNvPr id="12291" name="Rectangle 3">
            <a:extLst>
              <a:ext uri="{FF2B5EF4-FFF2-40B4-BE49-F238E27FC236}">
                <a16:creationId xmlns:a16="http://schemas.microsoft.com/office/drawing/2014/main" id="{9CF82F5E-B6A1-425B-A26D-6012EFFC10C2}"/>
              </a:ext>
            </a:extLst>
          </p:cNvPr>
          <p:cNvSpPr>
            <a:spLocks noGrp="1" noChangeArrowheads="1"/>
          </p:cNvSpPr>
          <p:nvPr>
            <p:ph type="body" idx="4294967295"/>
          </p:nvPr>
        </p:nvSpPr>
        <p:spPr>
          <a:xfrm>
            <a:off x="806450" y="1233488"/>
            <a:ext cx="7423150" cy="4530725"/>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برنامه بوت‌استرپ</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هنگام </a:t>
            </a:r>
            <a:r>
              <a:rPr lang="ar-SA" sz="3200" b="1" dirty="0">
                <a:effectLst/>
                <a:latin typeface="Calibri" panose="020F0502020204030204" pitchFamily="34" charset="0"/>
                <a:ea typeface="Calibri" panose="020F0502020204030204" pitchFamily="34" charset="0"/>
                <a:cs typeface="B Nazanin" panose="00000400000000000000" pitchFamily="2" charset="-78"/>
              </a:rPr>
              <a:t>روشن شدن یا ری‌استارت</a:t>
            </a:r>
            <a:r>
              <a:rPr lang="ar-SA" sz="3200" dirty="0">
                <a:effectLst/>
                <a:latin typeface="Calibri" panose="020F0502020204030204" pitchFamily="34" charset="0"/>
                <a:ea typeface="Calibri" panose="020F0502020204030204" pitchFamily="34" charset="0"/>
                <a:cs typeface="B Nazanin" panose="00000400000000000000" pitchFamily="2" charset="-78"/>
              </a:rPr>
              <a:t> سیستم بارگذاری می‌شود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معمولاً در </a:t>
            </a:r>
            <a:r>
              <a:rPr lang="en-US" sz="3200" b="1" dirty="0">
                <a:effectLst/>
                <a:latin typeface="Calibri" panose="020F0502020204030204" pitchFamily="34" charset="0"/>
                <a:ea typeface="Calibri" panose="020F0502020204030204" pitchFamily="34" charset="0"/>
                <a:cs typeface="B Nazanin" panose="00000400000000000000" pitchFamily="2" charset="-78"/>
              </a:rPr>
              <a:t>ROM</a:t>
            </a:r>
            <a:r>
              <a:rPr lang="en-US" sz="3200" dirty="0">
                <a:effectLst/>
                <a:latin typeface="Calibri" panose="020F0502020204030204" pitchFamily="34" charset="0"/>
                <a:ea typeface="Calibri" panose="020F0502020204030204" pitchFamily="34" charset="0"/>
                <a:cs typeface="B Nazanin" panose="00000400000000000000" pitchFamily="2" charset="-78"/>
              </a:rPr>
              <a:t> </a:t>
            </a:r>
            <a:r>
              <a:rPr lang="ar-SA" sz="3200" dirty="0">
                <a:effectLst/>
                <a:latin typeface="Calibri" panose="020F0502020204030204" pitchFamily="34" charset="0"/>
                <a:ea typeface="Calibri" panose="020F0502020204030204" pitchFamily="34" charset="0"/>
                <a:cs typeface="B Nazanin" panose="00000400000000000000" pitchFamily="2" charset="-78"/>
              </a:rPr>
              <a:t>یا </a:t>
            </a:r>
            <a:r>
              <a:rPr lang="en-US" sz="3200" b="1" dirty="0">
                <a:effectLst/>
                <a:latin typeface="Calibri" panose="020F0502020204030204" pitchFamily="34" charset="0"/>
                <a:ea typeface="Calibri" panose="020F0502020204030204" pitchFamily="34" charset="0"/>
                <a:cs typeface="B Nazanin" panose="00000400000000000000" pitchFamily="2" charset="-78"/>
              </a:rPr>
              <a:t>EPROM</a:t>
            </a:r>
            <a:r>
              <a:rPr lang="en-US" sz="3200" dirty="0">
                <a:effectLst/>
                <a:latin typeface="Calibri" panose="020F0502020204030204" pitchFamily="34" charset="0"/>
                <a:ea typeface="Calibri" panose="020F0502020204030204" pitchFamily="34" charset="0"/>
                <a:cs typeface="B Nazanin" panose="00000400000000000000" pitchFamily="2" charset="-78"/>
              </a:rPr>
              <a:t> </a:t>
            </a:r>
            <a:r>
              <a:rPr lang="ar-SA" sz="3200" dirty="0">
                <a:effectLst/>
                <a:latin typeface="Calibri" panose="020F0502020204030204" pitchFamily="34" charset="0"/>
                <a:ea typeface="Calibri" panose="020F0502020204030204" pitchFamily="34" charset="0"/>
                <a:cs typeface="B Nazanin" panose="00000400000000000000" pitchFamily="2" charset="-78"/>
              </a:rPr>
              <a:t>ذخیره شده و به عنوان </a:t>
            </a:r>
            <a:r>
              <a:rPr lang="ar-SA" sz="3200" b="1" dirty="0">
                <a:effectLst/>
                <a:latin typeface="Calibri" panose="020F0502020204030204" pitchFamily="34" charset="0"/>
                <a:ea typeface="Calibri" panose="020F0502020204030204" pitchFamily="34" charset="0"/>
                <a:cs typeface="B Nazanin" panose="00000400000000000000" pitchFamily="2" charset="-78"/>
              </a:rPr>
              <a:t>فرم‌ور</a:t>
            </a:r>
            <a:r>
              <a:rPr lang="ar-SA" sz="3200" dirty="0">
                <a:effectLst/>
                <a:latin typeface="Calibri" panose="020F0502020204030204" pitchFamily="34" charset="0"/>
                <a:ea typeface="Calibri" panose="020F0502020204030204" pitchFamily="34" charset="0"/>
                <a:cs typeface="B Nazanin" panose="00000400000000000000" pitchFamily="2" charset="-78"/>
              </a:rPr>
              <a:t> شناخته می‌شود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تمامی بخش‌های سیستم را </a:t>
            </a:r>
            <a:r>
              <a:rPr lang="ar-SA" sz="3200" b="1" dirty="0">
                <a:effectLst/>
                <a:latin typeface="Calibri" panose="020F0502020204030204" pitchFamily="34" charset="0"/>
                <a:ea typeface="Calibri" panose="020F0502020204030204" pitchFamily="34" charset="0"/>
                <a:cs typeface="B Nazanin" panose="00000400000000000000" pitchFamily="2" charset="-78"/>
              </a:rPr>
              <a:t>مقداردهی اولیه</a:t>
            </a:r>
            <a:r>
              <a:rPr lang="ar-SA" sz="3200" dirty="0">
                <a:effectLst/>
                <a:latin typeface="Calibri" panose="020F0502020204030204" pitchFamily="34" charset="0"/>
                <a:ea typeface="Calibri" panose="020F0502020204030204" pitchFamily="34" charset="0"/>
                <a:cs typeface="B Nazanin" panose="00000400000000000000" pitchFamily="2" charset="-78"/>
              </a:rPr>
              <a:t> می‌کند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کرنل سیستم‌عامل را بارگذاری کرده و اجرای آن را آغاز می‌کند</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5">
            <a:extLst>
              <a:ext uri="{FF2B5EF4-FFF2-40B4-BE49-F238E27FC236}">
                <a16:creationId xmlns:a16="http://schemas.microsoft.com/office/drawing/2014/main" id="{BDA85D24-B9DF-457C-ADE1-B008DE3E5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589" y="3525253"/>
            <a:ext cx="6140822" cy="3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a:extLst>
              <a:ext uri="{FF2B5EF4-FFF2-40B4-BE49-F238E27FC236}">
                <a16:creationId xmlns:a16="http://schemas.microsoft.com/office/drawing/2014/main" id="{819836B8-2ABC-42AB-8CCE-81CB2C9CADC2}"/>
              </a:ext>
            </a:extLst>
          </p:cNvPr>
          <p:cNvSpPr>
            <a:spLocks noGrp="1" noChangeArrowheads="1"/>
          </p:cNvSpPr>
          <p:nvPr>
            <p:ph type="title" idx="4294967295"/>
          </p:nvPr>
        </p:nvSpPr>
        <p:spPr>
          <a:xfrm>
            <a:off x="457200" y="214313"/>
            <a:ext cx="8229600" cy="576262"/>
          </a:xfrm>
        </p:spPr>
        <p:txBody>
          <a:bodyPr/>
          <a:lstStyle/>
          <a:p>
            <a:pPr eaLnBrk="1" hangingPunct="1"/>
            <a:r>
              <a:rPr lang="en-US" altLang="en-US" dirty="0"/>
              <a:t>Computer System Organization</a:t>
            </a:r>
          </a:p>
        </p:txBody>
      </p:sp>
      <p:sp>
        <p:nvSpPr>
          <p:cNvPr id="13315" name="Rectangle 3">
            <a:extLst>
              <a:ext uri="{FF2B5EF4-FFF2-40B4-BE49-F238E27FC236}">
                <a16:creationId xmlns:a16="http://schemas.microsoft.com/office/drawing/2014/main" id="{780521DB-C68D-4FFF-ACBD-0A502628D279}"/>
              </a:ext>
            </a:extLst>
          </p:cNvPr>
          <p:cNvSpPr>
            <a:spLocks noGrp="1" noChangeArrowheads="1"/>
          </p:cNvSpPr>
          <p:nvPr>
            <p:ph type="body" idx="4294967295"/>
          </p:nvPr>
        </p:nvSpPr>
        <p:spPr>
          <a:xfrm>
            <a:off x="815975" y="1233488"/>
            <a:ext cx="7597775" cy="4530725"/>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عملیات سیستم کامپیوتری</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شامل </a:t>
            </a:r>
            <a:r>
              <a:rPr lang="ar-SA" sz="2400" b="1" dirty="0">
                <a:effectLst/>
                <a:latin typeface="Calibri" panose="020F0502020204030204" pitchFamily="34" charset="0"/>
                <a:ea typeface="Calibri" panose="020F0502020204030204" pitchFamily="34" charset="0"/>
                <a:cs typeface="B Nazanin" panose="00000400000000000000" pitchFamily="2" charset="-78"/>
              </a:rPr>
              <a:t>یک یا چند پردازنده</a:t>
            </a:r>
            <a:r>
              <a:rPr lang="en-US" sz="2400" b="1" dirty="0">
                <a:effectLst/>
                <a:latin typeface="Calibri" panose="020F0502020204030204" pitchFamily="34" charset="0"/>
                <a:ea typeface="Calibri" panose="020F0502020204030204" pitchFamily="34" charset="0"/>
                <a:cs typeface="B Nazanin" panose="00000400000000000000" pitchFamily="2" charset="-78"/>
              </a:rPr>
              <a:t> (CPU)</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و </a:t>
            </a:r>
            <a:r>
              <a:rPr lang="ar-SA" sz="2400" b="1" dirty="0">
                <a:effectLst/>
                <a:latin typeface="Calibri" panose="020F0502020204030204" pitchFamily="34" charset="0"/>
                <a:ea typeface="Calibri" panose="020F0502020204030204" pitchFamily="34" charset="0"/>
                <a:cs typeface="B Nazanin" panose="00000400000000000000" pitchFamily="2" charset="-78"/>
              </a:rPr>
              <a:t>کنترل‌کننده‌های دستگاه</a:t>
            </a:r>
            <a:r>
              <a:rPr lang="ar-SA" sz="2400" dirty="0">
                <a:effectLst/>
                <a:latin typeface="Calibri" panose="020F0502020204030204" pitchFamily="34" charset="0"/>
                <a:ea typeface="Calibri" panose="020F0502020204030204" pitchFamily="34" charset="0"/>
                <a:cs typeface="B Nazanin" panose="00000400000000000000" pitchFamily="2" charset="-78"/>
              </a:rPr>
              <a:t> که از طریق </a:t>
            </a:r>
            <a:r>
              <a:rPr lang="ar-SA" sz="2400" b="1" dirty="0">
                <a:effectLst/>
                <a:latin typeface="Calibri" panose="020F0502020204030204" pitchFamily="34" charset="0"/>
                <a:ea typeface="Calibri" panose="020F0502020204030204" pitchFamily="34" charset="0"/>
                <a:cs typeface="B Nazanin" panose="00000400000000000000" pitchFamily="2" charset="-78"/>
              </a:rPr>
              <a:t>یک گذرگاه مشترک</a:t>
            </a:r>
            <a:r>
              <a:rPr lang="ar-SA" sz="2400" dirty="0">
                <a:effectLst/>
                <a:latin typeface="Calibri" panose="020F0502020204030204" pitchFamily="34" charset="0"/>
                <a:ea typeface="Calibri" panose="020F0502020204030204" pitchFamily="34" charset="0"/>
                <a:cs typeface="B Nazanin" panose="00000400000000000000" pitchFamily="2" charset="-78"/>
              </a:rPr>
              <a:t> به حافظه اشتراکی دسترسی دارند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پردازنده‌ها و دستگاه‌های مختلف </a:t>
            </a:r>
            <a:r>
              <a:rPr lang="ar-SA" sz="2400" b="1" dirty="0">
                <a:effectLst/>
                <a:latin typeface="Calibri" panose="020F0502020204030204" pitchFamily="34" charset="0"/>
                <a:ea typeface="Calibri" panose="020F0502020204030204" pitchFamily="34" charset="0"/>
                <a:cs typeface="B Nazanin" panose="00000400000000000000" pitchFamily="2" charset="-78"/>
              </a:rPr>
              <a:t>به‌طور همزمان اجرا می‌شوند</a:t>
            </a:r>
            <a:r>
              <a:rPr lang="ar-SA" sz="2400" dirty="0">
                <a:effectLst/>
                <a:latin typeface="Calibri" panose="020F0502020204030204" pitchFamily="34" charset="0"/>
                <a:ea typeface="Calibri" panose="020F0502020204030204" pitchFamily="34" charset="0"/>
                <a:cs typeface="B Nazanin" panose="00000400000000000000" pitchFamily="2" charset="-78"/>
              </a:rPr>
              <a:t> و برای دسترسی به حافظه رقابت می‌کنند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48B1C96-53E8-4308-8C7B-A0E1FB343013}"/>
              </a:ext>
            </a:extLst>
          </p:cNvPr>
          <p:cNvSpPr>
            <a:spLocks noGrp="1" noChangeArrowheads="1"/>
          </p:cNvSpPr>
          <p:nvPr>
            <p:ph type="title" idx="4294967295"/>
          </p:nvPr>
        </p:nvSpPr>
        <p:spPr>
          <a:xfrm>
            <a:off x="457200" y="182563"/>
            <a:ext cx="8229600" cy="576262"/>
          </a:xfrm>
        </p:spPr>
        <p:txBody>
          <a:bodyPr/>
          <a:lstStyle/>
          <a:p>
            <a:pPr eaLnBrk="1" hangingPunct="1"/>
            <a:r>
              <a:rPr lang="en-US" altLang="en-US" dirty="0"/>
              <a:t>Computer-System Operation</a:t>
            </a:r>
          </a:p>
        </p:txBody>
      </p:sp>
      <p:sp>
        <p:nvSpPr>
          <p:cNvPr id="14339" name="Rectangle 3">
            <a:extLst>
              <a:ext uri="{FF2B5EF4-FFF2-40B4-BE49-F238E27FC236}">
                <a16:creationId xmlns:a16="http://schemas.microsoft.com/office/drawing/2014/main" id="{D9B225AD-2A21-4D9A-B823-A259639A1692}"/>
              </a:ext>
            </a:extLst>
          </p:cNvPr>
          <p:cNvSpPr>
            <a:spLocks noGrp="1" noChangeArrowheads="1"/>
          </p:cNvSpPr>
          <p:nvPr>
            <p:ph type="body" idx="4294967295"/>
          </p:nvPr>
        </p:nvSpPr>
        <p:spPr>
          <a:xfrm>
            <a:off x="806450" y="1233488"/>
            <a:ext cx="8104892" cy="4530725"/>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مدیریت ورودی/خروجی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و نقش کنترل‌کننده‌های دستگاه</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B Nazanin" panose="00000400000000000000" pitchFamily="2" charset="-78"/>
              </a:rPr>
              <a:t>CPU </a:t>
            </a:r>
            <a:r>
              <a:rPr lang="ar-SA" sz="2400" b="1" dirty="0">
                <a:effectLst/>
                <a:latin typeface="Calibri" panose="020F0502020204030204" pitchFamily="34" charset="0"/>
                <a:ea typeface="Calibri" panose="020F0502020204030204" pitchFamily="34" charset="0"/>
                <a:cs typeface="B Nazanin" panose="00000400000000000000" pitchFamily="2" charset="-78"/>
              </a:rPr>
              <a:t>و دستگاه‌های</a:t>
            </a:r>
            <a:r>
              <a:rPr lang="en-US" sz="2400" b="1" dirty="0">
                <a:effectLst/>
                <a:latin typeface="Calibri" panose="020F0502020204030204" pitchFamily="34" charset="0"/>
                <a:ea typeface="Calibri" panose="020F0502020204030204" pitchFamily="34" charset="0"/>
                <a:cs typeface="B Nazanin" panose="00000400000000000000" pitchFamily="2" charset="-78"/>
              </a:rPr>
              <a:t> I/O </a:t>
            </a:r>
            <a:r>
              <a:rPr lang="ar-SA" sz="2400" b="1" dirty="0">
                <a:effectLst/>
                <a:latin typeface="Calibri" panose="020F0502020204030204" pitchFamily="34" charset="0"/>
                <a:ea typeface="Calibri" panose="020F0502020204030204" pitchFamily="34" charset="0"/>
                <a:cs typeface="B Nazanin" panose="00000400000000000000" pitchFamily="2" charset="-78"/>
              </a:rPr>
              <a:t>می‌توانند همزمان اجرا شوند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هر </a:t>
            </a:r>
            <a:r>
              <a:rPr lang="ar-SA" sz="2400" b="1" dirty="0">
                <a:effectLst/>
                <a:latin typeface="Calibri" panose="020F0502020204030204" pitchFamily="34" charset="0"/>
                <a:ea typeface="Calibri" panose="020F0502020204030204" pitchFamily="34" charset="0"/>
                <a:cs typeface="B Nazanin" panose="00000400000000000000" pitchFamily="2" charset="-78"/>
              </a:rPr>
              <a:t>کنترل‌کننده دستگاه</a:t>
            </a:r>
            <a:r>
              <a:rPr lang="ar-SA" sz="2400" dirty="0">
                <a:effectLst/>
                <a:latin typeface="Calibri" panose="020F0502020204030204" pitchFamily="34" charset="0"/>
                <a:ea typeface="Calibri" panose="020F0502020204030204" pitchFamily="34" charset="0"/>
                <a:cs typeface="B Nazanin" panose="00000400000000000000" pitchFamily="2" charset="-78"/>
              </a:rPr>
              <a:t> مسئول </a:t>
            </a:r>
            <a:r>
              <a:rPr lang="ar-SA" sz="2400" b="1" dirty="0">
                <a:effectLst/>
                <a:latin typeface="Calibri" panose="020F0502020204030204" pitchFamily="34" charset="0"/>
                <a:ea typeface="Calibri" panose="020F0502020204030204" pitchFamily="34" charset="0"/>
                <a:cs typeface="B Nazanin" panose="00000400000000000000" pitchFamily="2" charset="-78"/>
              </a:rPr>
              <a:t>یک نوع خاص از دستگاه‌ها</a:t>
            </a:r>
            <a:r>
              <a:rPr lang="ar-SA" sz="2400" dirty="0">
                <a:effectLst/>
                <a:latin typeface="Calibri" panose="020F0502020204030204" pitchFamily="34" charset="0"/>
                <a:ea typeface="Calibri" panose="020F0502020204030204" pitchFamily="34" charset="0"/>
                <a:cs typeface="B Nazanin" panose="00000400000000000000" pitchFamily="2" charset="-78"/>
              </a:rPr>
              <a:t> است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هر کنترل‌کننده دارای </a:t>
            </a:r>
            <a:r>
              <a:rPr lang="ar-SA" sz="2400" b="1" dirty="0">
                <a:effectLst/>
                <a:latin typeface="Calibri" panose="020F0502020204030204" pitchFamily="34" charset="0"/>
                <a:ea typeface="Calibri" panose="020F0502020204030204" pitchFamily="34" charset="0"/>
                <a:cs typeface="B Nazanin" panose="00000400000000000000" pitchFamily="2" charset="-78"/>
              </a:rPr>
              <a:t>یک بافر محلی</a:t>
            </a:r>
            <a:r>
              <a:rPr lang="ar-SA" sz="2400" dirty="0">
                <a:effectLst/>
                <a:latin typeface="Calibri" panose="020F0502020204030204" pitchFamily="34" charset="0"/>
                <a:ea typeface="Calibri" panose="020F0502020204030204" pitchFamily="34" charset="0"/>
                <a:cs typeface="B Nazanin" panose="00000400000000000000" pitchFamily="2" charset="-78"/>
              </a:rPr>
              <a:t> است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B Nazanin" panose="00000400000000000000" pitchFamily="2" charset="-78"/>
              </a:rPr>
              <a:t>CPU </a:t>
            </a:r>
            <a:r>
              <a:rPr lang="ar-SA" sz="2400" dirty="0">
                <a:effectLst/>
                <a:latin typeface="Calibri" panose="020F0502020204030204" pitchFamily="34" charset="0"/>
                <a:ea typeface="Calibri" panose="020F0502020204030204" pitchFamily="34" charset="0"/>
                <a:cs typeface="B Nazanin" panose="00000400000000000000" pitchFamily="2" charset="-78"/>
              </a:rPr>
              <a:t>داده‌ها را بین حافظه اصلی و بافر کنترل‌کننده جابه‌جا می‌کند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عملیات</a:t>
            </a:r>
            <a:r>
              <a:rPr lang="en-US" sz="2400" dirty="0">
                <a:effectLst/>
                <a:latin typeface="Calibri" panose="020F0502020204030204" pitchFamily="34" charset="0"/>
                <a:ea typeface="Calibri" panose="020F0502020204030204" pitchFamily="34" charset="0"/>
                <a:cs typeface="B Nazanin" panose="00000400000000000000" pitchFamily="2" charset="-78"/>
              </a:rPr>
              <a:t> I/O </a:t>
            </a:r>
            <a:r>
              <a:rPr lang="ar-SA" sz="2400" dirty="0">
                <a:effectLst/>
                <a:latin typeface="Calibri" panose="020F0502020204030204" pitchFamily="34" charset="0"/>
                <a:ea typeface="Calibri" panose="020F0502020204030204" pitchFamily="34" charset="0"/>
                <a:cs typeface="B Nazanin" panose="00000400000000000000" pitchFamily="2" charset="-78"/>
              </a:rPr>
              <a:t>از </a:t>
            </a:r>
            <a:r>
              <a:rPr lang="ar-SA" sz="2400" b="1" dirty="0">
                <a:effectLst/>
                <a:latin typeface="Calibri" panose="020F0502020204030204" pitchFamily="34" charset="0"/>
                <a:ea typeface="Calibri" panose="020F0502020204030204" pitchFamily="34" charset="0"/>
                <a:cs typeface="B Nazanin" panose="00000400000000000000" pitchFamily="2" charset="-78"/>
              </a:rPr>
              <a:t>دستگاه به بافر محلی کنترل‌کننده</a:t>
            </a:r>
            <a:r>
              <a:rPr lang="ar-SA" sz="2400" dirty="0">
                <a:effectLst/>
                <a:latin typeface="Calibri" panose="020F0502020204030204" pitchFamily="34" charset="0"/>
                <a:ea typeface="Calibri" panose="020F0502020204030204" pitchFamily="34" charset="0"/>
                <a:cs typeface="B Nazanin" panose="00000400000000000000" pitchFamily="2" charset="-78"/>
              </a:rPr>
              <a:t> انجام می‌شود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کنترل‌کننده دستگاه از طریق وقفه به</a:t>
            </a:r>
            <a:r>
              <a:rPr lang="en-US" sz="2400" b="1" dirty="0">
                <a:effectLst/>
                <a:latin typeface="Calibri" panose="020F0502020204030204" pitchFamily="34" charset="0"/>
                <a:ea typeface="Calibri" panose="020F0502020204030204" pitchFamily="34" charset="0"/>
                <a:cs typeface="B Nazanin" panose="00000400000000000000" pitchFamily="2" charset="-78"/>
              </a:rPr>
              <a:t> CPU </a:t>
            </a:r>
            <a:r>
              <a:rPr lang="ar-SA" sz="2400" b="1" dirty="0">
                <a:effectLst/>
                <a:latin typeface="Calibri" panose="020F0502020204030204" pitchFamily="34" charset="0"/>
                <a:ea typeface="Calibri" panose="020F0502020204030204" pitchFamily="34" charset="0"/>
                <a:cs typeface="B Nazanin" panose="00000400000000000000" pitchFamily="2" charset="-78"/>
              </a:rPr>
              <a:t>اطلاع می‌دهد</a:t>
            </a:r>
            <a:r>
              <a:rPr lang="ar-SA" sz="2400" dirty="0">
                <a:effectLst/>
                <a:latin typeface="Calibri" panose="020F0502020204030204" pitchFamily="34" charset="0"/>
                <a:ea typeface="Calibri" panose="020F0502020204030204" pitchFamily="34" charset="0"/>
                <a:cs typeface="B Nazanin" panose="00000400000000000000" pitchFamily="2" charset="-78"/>
              </a:rPr>
              <a:t> که عملیاتش به پایان رسیده است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EB4B-E5F4-482F-AD67-E8A548D6CFA0}"/>
              </a:ext>
            </a:extLst>
          </p:cNvPr>
          <p:cNvSpPr>
            <a:spLocks noGrp="1"/>
          </p:cNvSpPr>
          <p:nvPr>
            <p:ph type="title"/>
          </p:nvPr>
        </p:nvSpPr>
        <p:spPr/>
        <p:txBody>
          <a:bodyPr/>
          <a:lstStyle/>
          <a:p>
            <a:r>
              <a:rPr lang="en-US" b="1" i="0" dirty="0">
                <a:solidFill>
                  <a:srgbClr val="111111"/>
                </a:solidFill>
                <a:effectLst/>
                <a:latin typeface="-apple-system"/>
              </a:rPr>
              <a:t>Device controller</a:t>
            </a:r>
            <a:r>
              <a:rPr lang="en-US" b="0" i="0" dirty="0">
                <a:solidFill>
                  <a:srgbClr val="111111"/>
                </a:solidFill>
                <a:effectLst/>
                <a:latin typeface="-apple-system"/>
              </a:rPr>
              <a:t> </a:t>
            </a:r>
            <a:endParaRPr lang="en-US" dirty="0"/>
          </a:p>
        </p:txBody>
      </p:sp>
      <p:sp>
        <p:nvSpPr>
          <p:cNvPr id="3" name="Content Placeholder 2">
            <a:extLst>
              <a:ext uri="{FF2B5EF4-FFF2-40B4-BE49-F238E27FC236}">
                <a16:creationId xmlns:a16="http://schemas.microsoft.com/office/drawing/2014/main" id="{F0EDF465-BB07-49D4-9D65-EF9E4D622070}"/>
              </a:ext>
            </a:extLst>
          </p:cNvPr>
          <p:cNvSpPr>
            <a:spLocks noGrp="1"/>
          </p:cNvSpPr>
          <p:nvPr>
            <p:ph idx="4294967295"/>
          </p:nvPr>
        </p:nvSpPr>
        <p:spPr>
          <a:xfrm>
            <a:off x="914400" y="946150"/>
            <a:ext cx="8229600" cy="5492750"/>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تعریف کنترل‌کننده دستگاه</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یک </a:t>
            </a:r>
            <a:r>
              <a:rPr lang="ar-SA" sz="2800" b="1" dirty="0">
                <a:effectLst/>
                <a:latin typeface="Calibri" panose="020F0502020204030204" pitchFamily="34" charset="0"/>
                <a:ea typeface="Calibri" panose="020F0502020204030204" pitchFamily="34" charset="0"/>
                <a:cs typeface="B Nazanin" panose="00000400000000000000" pitchFamily="2" charset="-78"/>
              </a:rPr>
              <a:t>جزء الکترونیکی</a:t>
            </a:r>
            <a:r>
              <a:rPr lang="ar-SA" sz="2800" dirty="0">
                <a:effectLst/>
                <a:latin typeface="Calibri" panose="020F0502020204030204" pitchFamily="34" charset="0"/>
                <a:ea typeface="Calibri" panose="020F0502020204030204" pitchFamily="34" charset="0"/>
                <a:cs typeface="B Nazanin" panose="00000400000000000000" pitchFamily="2" charset="-78"/>
              </a:rPr>
              <a:t> است که ارتباط بین </a:t>
            </a:r>
            <a:r>
              <a:rPr lang="en-US" sz="2800" b="1" dirty="0">
                <a:effectLst/>
                <a:latin typeface="Calibri" panose="020F0502020204030204" pitchFamily="34" charset="0"/>
                <a:ea typeface="Calibri" panose="020F0502020204030204" pitchFamily="34" charset="0"/>
                <a:cs typeface="B Nazanin" panose="00000400000000000000" pitchFamily="2" charset="-78"/>
              </a:rPr>
              <a:t>CPU </a:t>
            </a:r>
            <a:r>
              <a:rPr lang="ar-SA" sz="2800" b="1" dirty="0">
                <a:effectLst/>
                <a:latin typeface="Calibri" panose="020F0502020204030204" pitchFamily="34" charset="0"/>
                <a:ea typeface="Calibri" panose="020F0502020204030204" pitchFamily="34" charset="0"/>
                <a:cs typeface="B Nazanin" panose="00000400000000000000" pitchFamily="2" charset="-78"/>
              </a:rPr>
              <a:t>و دستگاه‌های ورودی/خروجی</a:t>
            </a:r>
            <a:r>
              <a:rPr lang="en-US" sz="2800" b="1" dirty="0">
                <a:effectLst/>
                <a:latin typeface="Calibri" panose="020F0502020204030204" pitchFamily="34" charset="0"/>
                <a:ea typeface="Calibri" panose="020F0502020204030204" pitchFamily="34" charset="0"/>
                <a:cs typeface="B Nazanin" panose="00000400000000000000" pitchFamily="2" charset="-78"/>
              </a:rPr>
              <a:t> (I/O)</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را مدیریت می‌کند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به عنوان یک </a:t>
            </a:r>
            <a:r>
              <a:rPr lang="ar-SA" sz="2800" b="1" dirty="0">
                <a:effectLst/>
                <a:latin typeface="Calibri" panose="020F0502020204030204" pitchFamily="34" charset="0"/>
                <a:ea typeface="Calibri" panose="020F0502020204030204" pitchFamily="34" charset="0"/>
                <a:cs typeface="B Nazanin" panose="00000400000000000000" pitchFamily="2" charset="-78"/>
              </a:rPr>
              <a:t>واسط</a:t>
            </a:r>
            <a:r>
              <a:rPr lang="ar-SA" sz="2800" dirty="0">
                <a:effectLst/>
                <a:latin typeface="Calibri" panose="020F0502020204030204" pitchFamily="34" charset="0"/>
                <a:ea typeface="Calibri" panose="020F0502020204030204" pitchFamily="34" charset="0"/>
                <a:cs typeface="B Nazanin" panose="00000400000000000000" pitchFamily="2" charset="-78"/>
              </a:rPr>
              <a:t> بین سیستم‌عامل و دستگاه‌های</a:t>
            </a:r>
            <a:r>
              <a:rPr lang="en-US" sz="2800" dirty="0">
                <a:effectLst/>
                <a:latin typeface="Calibri" panose="020F0502020204030204" pitchFamily="34" charset="0"/>
                <a:ea typeface="Calibri" panose="020F0502020204030204" pitchFamily="34" charset="0"/>
                <a:cs typeface="B Nazanin" panose="00000400000000000000" pitchFamily="2" charset="-78"/>
              </a:rPr>
              <a:t> I/O </a:t>
            </a:r>
            <a:r>
              <a:rPr lang="ar-SA" sz="2800" dirty="0">
                <a:effectLst/>
                <a:latin typeface="Calibri" panose="020F0502020204030204" pitchFamily="34" charset="0"/>
                <a:ea typeface="Calibri" panose="020F0502020204030204" pitchFamily="34" charset="0"/>
                <a:cs typeface="B Nazanin" panose="00000400000000000000" pitchFamily="2" charset="-78"/>
              </a:rPr>
              <a:t>عمل می‌کند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وظایف کنترل‌کننده</a:t>
            </a:r>
            <a:r>
              <a:rPr lang="en-US" sz="2800" b="1"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تبدیل جریان بیت‌های سریال</a:t>
            </a:r>
            <a:r>
              <a:rPr lang="ar-SA" sz="2800" dirty="0">
                <a:effectLst/>
                <a:latin typeface="Calibri" panose="020F0502020204030204" pitchFamily="34" charset="0"/>
                <a:ea typeface="Calibri" panose="020F0502020204030204" pitchFamily="34" charset="0"/>
                <a:cs typeface="B Nazanin" panose="00000400000000000000" pitchFamily="2" charset="-78"/>
              </a:rPr>
              <a:t> به </a:t>
            </a:r>
            <a:r>
              <a:rPr lang="ar-SA" sz="2800" b="1" dirty="0">
                <a:effectLst/>
                <a:latin typeface="Calibri" panose="020F0502020204030204" pitchFamily="34" charset="0"/>
                <a:ea typeface="Calibri" panose="020F0502020204030204" pitchFamily="34" charset="0"/>
                <a:cs typeface="B Nazanin" panose="00000400000000000000" pitchFamily="2" charset="-78"/>
              </a:rPr>
              <a:t>بلوک‌های بایت</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اصلاح خطا</a:t>
            </a:r>
            <a:r>
              <a:rPr lang="ar-SA" sz="2800" dirty="0">
                <a:effectLst/>
                <a:latin typeface="Calibri" panose="020F0502020204030204" pitchFamily="34" charset="0"/>
                <a:ea typeface="Calibri" panose="020F0502020204030204" pitchFamily="34" charset="0"/>
                <a:cs typeface="B Nazanin" panose="00000400000000000000" pitchFamily="2" charset="-78"/>
              </a:rPr>
              <a:t> در صورت نیاز</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ذخیره داده در بافر داخلی</a:t>
            </a:r>
            <a:r>
              <a:rPr lang="ar-SA" sz="2800" dirty="0">
                <a:effectLst/>
                <a:latin typeface="Calibri" panose="020F0502020204030204" pitchFamily="34" charset="0"/>
                <a:ea typeface="Calibri" panose="020F0502020204030204" pitchFamily="34" charset="0"/>
                <a:cs typeface="B Nazanin" panose="00000400000000000000" pitchFamily="2" charset="-78"/>
              </a:rPr>
              <a:t> و بررسی صحت آن قبل از انتقال به حافظه اصلی</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45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E6E4-C727-4716-BCBA-B7288B2D1B33}"/>
              </a:ext>
            </a:extLst>
          </p:cNvPr>
          <p:cNvSpPr>
            <a:spLocks noGrp="1"/>
          </p:cNvSpPr>
          <p:nvPr>
            <p:ph type="title"/>
          </p:nvPr>
        </p:nvSpPr>
        <p:spPr/>
        <p:txBody>
          <a:bodyPr/>
          <a:lstStyle/>
          <a:p>
            <a:r>
              <a:rPr lang="en-US" dirty="0"/>
              <a:t>Interrupt</a:t>
            </a:r>
          </a:p>
        </p:txBody>
      </p:sp>
      <p:sp>
        <p:nvSpPr>
          <p:cNvPr id="3" name="Content Placeholder 2">
            <a:extLst>
              <a:ext uri="{FF2B5EF4-FFF2-40B4-BE49-F238E27FC236}">
                <a16:creationId xmlns:a16="http://schemas.microsoft.com/office/drawing/2014/main" id="{0FF82262-737A-40CE-B5F0-7900DA6D4324}"/>
              </a:ext>
            </a:extLst>
          </p:cNvPr>
          <p:cNvSpPr>
            <a:spLocks noGrp="1"/>
          </p:cNvSpPr>
          <p:nvPr>
            <p:ph idx="1"/>
          </p:nvPr>
        </p:nvSpPr>
        <p:spPr>
          <a:xfrm>
            <a:off x="281763" y="1233488"/>
            <a:ext cx="8754287" cy="5566033"/>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وقفه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(Interrupt)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در سیستم‌عامل</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سیگنالی که </a:t>
            </a:r>
            <a:r>
              <a:rPr lang="ar-SA" sz="2400" b="1" dirty="0">
                <a:effectLst/>
                <a:latin typeface="Calibri" panose="020F0502020204030204" pitchFamily="34" charset="0"/>
                <a:ea typeface="Calibri" panose="020F0502020204030204" pitchFamily="34" charset="0"/>
                <a:cs typeface="B Nazanin" panose="00000400000000000000" pitchFamily="2" charset="-78"/>
              </a:rPr>
              <a:t>سخت‌افزار یا نرم‌افزار</a:t>
            </a:r>
            <a:r>
              <a:rPr lang="ar-SA" sz="2400" dirty="0">
                <a:effectLst/>
                <a:latin typeface="Calibri" panose="020F0502020204030204" pitchFamily="34" charset="0"/>
                <a:ea typeface="Calibri" panose="020F0502020204030204" pitchFamily="34" charset="0"/>
                <a:cs typeface="B Nazanin" panose="00000400000000000000" pitchFamily="2" charset="-78"/>
              </a:rPr>
              <a:t> هنگام نیاز به </a:t>
            </a:r>
            <a:r>
              <a:rPr lang="ar-SA" sz="2400" b="1" dirty="0">
                <a:effectLst/>
                <a:latin typeface="Calibri" panose="020F0502020204030204" pitchFamily="34" charset="0"/>
                <a:ea typeface="Calibri" panose="020F0502020204030204" pitchFamily="34" charset="0"/>
                <a:cs typeface="B Nazanin" panose="00000400000000000000" pitchFamily="2" charset="-78"/>
              </a:rPr>
              <a:t>رسیدگی فوری</a:t>
            </a:r>
            <a:r>
              <a:rPr lang="ar-SA" sz="2400" dirty="0">
                <a:effectLst/>
                <a:latin typeface="Calibri" panose="020F0502020204030204" pitchFamily="34" charset="0"/>
                <a:ea typeface="Calibri" panose="020F0502020204030204" pitchFamily="34" charset="0"/>
                <a:cs typeface="B Nazanin" panose="00000400000000000000" pitchFamily="2" charset="-78"/>
              </a:rPr>
              <a:t> ارسال می‌کند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200"/>
              </a:spcBef>
              <a:spcAft>
                <a:spcPts val="0"/>
              </a:spcAft>
            </a:pPr>
            <a:r>
              <a:rPr lang="ar-SA"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انواع وقفه‌ها</a:t>
            </a:r>
            <a:r>
              <a:rPr lang="en-US"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وقفه سخت‌افزاری</a:t>
            </a:r>
            <a:r>
              <a:rPr lang="en-US" sz="2400" b="1" dirty="0">
                <a:effectLst/>
                <a:latin typeface="Calibri" panose="020F0502020204030204" pitchFamily="34" charset="0"/>
                <a:ea typeface="Calibri" panose="020F0502020204030204" pitchFamily="34" charset="0"/>
                <a:cs typeface="B Nazanin" panose="00000400000000000000" pitchFamily="2" charset="-78"/>
              </a:rPr>
              <a:t>:</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ناشی از وضعیت دستگاه‌های سخت‌افزاری</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مثال</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b="1" dirty="0">
                <a:effectLst/>
                <a:latin typeface="Calibri" panose="020F0502020204030204" pitchFamily="34" charset="0"/>
                <a:ea typeface="Calibri" panose="020F0502020204030204" pitchFamily="34" charset="0"/>
                <a:cs typeface="B Nazanin" panose="00000400000000000000" pitchFamily="2" charset="-78"/>
              </a:rPr>
              <a:t>خطوط</a:t>
            </a:r>
            <a:r>
              <a:rPr lang="en-US" sz="2400" b="1" dirty="0">
                <a:effectLst/>
                <a:latin typeface="Calibri" panose="020F0502020204030204" pitchFamily="34" charset="0"/>
                <a:ea typeface="Calibri" panose="020F0502020204030204" pitchFamily="34" charset="0"/>
                <a:cs typeface="B Nazanin" panose="00000400000000000000" pitchFamily="2" charset="-78"/>
              </a:rPr>
              <a:t> IRQ</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در رایانه شخصی، تایمر پردازنده</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وقفه نرم‌افزاری</a:t>
            </a:r>
            <a:r>
              <a:rPr lang="en-US" sz="2400" b="1" dirty="0">
                <a:effectLst/>
                <a:latin typeface="Calibri" panose="020F0502020204030204" pitchFamily="34" charset="0"/>
                <a:ea typeface="Calibri" panose="020F0502020204030204" pitchFamily="34" charset="0"/>
                <a:cs typeface="B Nazanin" panose="00000400000000000000" pitchFamily="2" charset="-78"/>
              </a:rPr>
              <a:t>:</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توسط نرم‌افزار یا سیستم‌عامل ایجاد می‌شود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مثال</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b="1" dirty="0">
                <a:effectLst/>
                <a:latin typeface="Calibri" panose="020F0502020204030204" pitchFamily="34" charset="0"/>
                <a:ea typeface="Calibri" panose="020F0502020204030204" pitchFamily="34" charset="0"/>
                <a:cs typeface="B Nazanin" panose="00000400000000000000" pitchFamily="2" charset="-78"/>
              </a:rPr>
              <a:t>خطاها</a:t>
            </a:r>
            <a:r>
              <a:rPr lang="en-US" sz="2400" b="1" dirty="0">
                <a:effectLst/>
                <a:latin typeface="Calibri" panose="020F0502020204030204" pitchFamily="34" charset="0"/>
                <a:ea typeface="Calibri" panose="020F0502020204030204" pitchFamily="34" charset="0"/>
                <a:cs typeface="B Nazanin" panose="00000400000000000000" pitchFamily="2" charset="-78"/>
              </a:rPr>
              <a:t> (Trap)</a:t>
            </a:r>
            <a:r>
              <a:rPr lang="ar-SA" sz="2400" dirty="0">
                <a:effectLst/>
                <a:latin typeface="Calibri" panose="020F0502020204030204" pitchFamily="34" charset="0"/>
                <a:ea typeface="Calibri" panose="020F0502020204030204" pitchFamily="34" charset="0"/>
                <a:cs typeface="B Nazanin" panose="00000400000000000000" pitchFamily="2" charset="-78"/>
              </a:rPr>
              <a:t>، درخواست‌های سیستمی</a:t>
            </a:r>
            <a:r>
              <a:rPr lang="en-US" sz="2400" dirty="0">
                <a:effectLst/>
                <a:latin typeface="Calibri" panose="020F0502020204030204" pitchFamily="34" charset="0"/>
                <a:ea typeface="Calibri" panose="020F0502020204030204" pitchFamily="34" charset="0"/>
                <a:cs typeface="B Nazanin" panose="00000400000000000000" pitchFamily="2" charset="-78"/>
              </a:rPr>
              <a:t> (System Calls)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rtl="1">
              <a:lnSpc>
                <a:spcPct val="107000"/>
              </a:lnSpc>
              <a:spcBef>
                <a:spcPts val="200"/>
              </a:spcBef>
              <a:spcAft>
                <a:spcPts val="0"/>
              </a:spcAft>
            </a:pPr>
            <a:r>
              <a:rPr lang="ar-SA"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زمان تأخیر وقفه</a:t>
            </a:r>
            <a:r>
              <a:rPr lang="en-US"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 (Interrupt Latency):</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فاصله زمانی بین </a:t>
            </a:r>
            <a:r>
              <a:rPr lang="ar-SA" sz="2400" b="1" dirty="0">
                <a:effectLst/>
                <a:latin typeface="Calibri" panose="020F0502020204030204" pitchFamily="34" charset="0"/>
                <a:ea typeface="Calibri" panose="020F0502020204030204" pitchFamily="34" charset="0"/>
                <a:cs typeface="B Nazanin" panose="00000400000000000000" pitchFamily="2" charset="-78"/>
              </a:rPr>
              <a:t>دریافت وقفه</a:t>
            </a:r>
            <a:r>
              <a:rPr lang="ar-SA" sz="2400" dirty="0">
                <a:effectLst/>
                <a:latin typeface="Calibri" panose="020F0502020204030204" pitchFamily="34" charset="0"/>
                <a:ea typeface="Calibri" panose="020F0502020204030204" pitchFamily="34" charset="0"/>
                <a:cs typeface="B Nazanin" panose="00000400000000000000" pitchFamily="2" charset="-78"/>
              </a:rPr>
              <a:t> و </a:t>
            </a:r>
            <a:r>
              <a:rPr lang="ar-SA" sz="2400" b="1" dirty="0">
                <a:effectLst/>
                <a:latin typeface="Calibri" panose="020F0502020204030204" pitchFamily="34" charset="0"/>
                <a:ea typeface="Calibri" panose="020F0502020204030204" pitchFamily="34" charset="0"/>
                <a:cs typeface="B Nazanin" panose="00000400000000000000" pitchFamily="2" charset="-78"/>
              </a:rPr>
              <a:t>شروع اجرای سرویس وقفه</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7832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0A94-84A9-490E-87B5-6A013671BD90}"/>
              </a:ext>
            </a:extLst>
          </p:cNvPr>
          <p:cNvSpPr>
            <a:spLocks noGrp="1"/>
          </p:cNvSpPr>
          <p:nvPr>
            <p:ph type="title"/>
          </p:nvPr>
        </p:nvSpPr>
        <p:spPr/>
        <p:txBody>
          <a:bodyPr/>
          <a:lstStyle/>
          <a:p>
            <a:r>
              <a:rPr lang="en-US" dirty="0"/>
              <a:t>Hardware Interrupt</a:t>
            </a:r>
          </a:p>
        </p:txBody>
      </p:sp>
      <p:pic>
        <p:nvPicPr>
          <p:cNvPr id="5" name="Content Placeholder 4">
            <a:extLst>
              <a:ext uri="{FF2B5EF4-FFF2-40B4-BE49-F238E27FC236}">
                <a16:creationId xmlns:a16="http://schemas.microsoft.com/office/drawing/2014/main" id="{0F1753F4-FE55-4ABD-95AE-359698F77086}"/>
              </a:ext>
            </a:extLst>
          </p:cNvPr>
          <p:cNvPicPr>
            <a:picLocks noGrp="1" noChangeAspect="1"/>
          </p:cNvPicPr>
          <p:nvPr>
            <p:ph idx="4294967295"/>
          </p:nvPr>
        </p:nvPicPr>
        <p:blipFill>
          <a:blip r:embed="rId3"/>
          <a:stretch>
            <a:fillRect/>
          </a:stretch>
        </p:blipFill>
        <p:spPr>
          <a:xfrm>
            <a:off x="0" y="1808163"/>
            <a:ext cx="6454775" cy="2797175"/>
          </a:xfrm>
        </p:spPr>
      </p:pic>
      <p:pic>
        <p:nvPicPr>
          <p:cNvPr id="7" name="Picture 6">
            <a:extLst>
              <a:ext uri="{FF2B5EF4-FFF2-40B4-BE49-F238E27FC236}">
                <a16:creationId xmlns:a16="http://schemas.microsoft.com/office/drawing/2014/main" id="{24638880-905F-4354-8D4A-E9A9A04F733B}"/>
              </a:ext>
            </a:extLst>
          </p:cNvPr>
          <p:cNvPicPr>
            <a:picLocks noChangeAspect="1"/>
          </p:cNvPicPr>
          <p:nvPr/>
        </p:nvPicPr>
        <p:blipFill>
          <a:blip r:embed="rId4"/>
          <a:stretch>
            <a:fillRect/>
          </a:stretch>
        </p:blipFill>
        <p:spPr>
          <a:xfrm>
            <a:off x="6095530" y="1769959"/>
            <a:ext cx="2651990" cy="2834886"/>
          </a:xfrm>
          <a:prstGeom prst="rect">
            <a:avLst/>
          </a:prstGeom>
        </p:spPr>
      </p:pic>
    </p:spTree>
    <p:extLst>
      <p:ext uri="{BB962C8B-B14F-4D97-AF65-F5344CB8AC3E}">
        <p14:creationId xmlns:p14="http://schemas.microsoft.com/office/powerpoint/2010/main" val="2089024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CA3AEAF-4297-4F47-85BC-22DE25D0ECD6}"/>
              </a:ext>
            </a:extLst>
          </p:cNvPr>
          <p:cNvSpPr>
            <a:spLocks noGrp="1" noChangeArrowheads="1"/>
          </p:cNvSpPr>
          <p:nvPr>
            <p:ph type="title" idx="4294967295"/>
          </p:nvPr>
        </p:nvSpPr>
        <p:spPr>
          <a:xfrm>
            <a:off x="946150" y="166688"/>
            <a:ext cx="8229600" cy="576262"/>
          </a:xfrm>
        </p:spPr>
        <p:txBody>
          <a:bodyPr/>
          <a:lstStyle/>
          <a:p>
            <a:pPr eaLnBrk="1" hangingPunct="1"/>
            <a:r>
              <a:rPr lang="en-US" altLang="en-US" dirty="0"/>
              <a:t>Common Functions of Interrupts</a:t>
            </a:r>
          </a:p>
        </p:txBody>
      </p:sp>
      <p:sp>
        <p:nvSpPr>
          <p:cNvPr id="15363" name="Rectangle 3">
            <a:extLst>
              <a:ext uri="{FF2B5EF4-FFF2-40B4-BE49-F238E27FC236}">
                <a16:creationId xmlns:a16="http://schemas.microsoft.com/office/drawing/2014/main" id="{A229381D-8C64-4EF7-A2BC-E72F79391956}"/>
              </a:ext>
            </a:extLst>
          </p:cNvPr>
          <p:cNvSpPr>
            <a:spLocks noGrp="1" noChangeArrowheads="1"/>
          </p:cNvSpPr>
          <p:nvPr>
            <p:ph type="body" idx="4294967295"/>
          </p:nvPr>
        </p:nvSpPr>
        <p:spPr>
          <a:xfrm>
            <a:off x="806450" y="1238804"/>
            <a:ext cx="8186052" cy="5237650"/>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مدیریت وقفه در سیستم‌عامل</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کنترل به </a:t>
            </a:r>
            <a:r>
              <a:rPr lang="ar-SA" sz="2800" b="1" dirty="0">
                <a:effectLst/>
                <a:latin typeface="Calibri" panose="020F0502020204030204" pitchFamily="34" charset="0"/>
                <a:ea typeface="Calibri" panose="020F0502020204030204" pitchFamily="34" charset="0"/>
                <a:cs typeface="B Nazanin" panose="00000400000000000000" pitchFamily="2" charset="-78"/>
              </a:rPr>
              <a:t>روال سرویس وقفه</a:t>
            </a:r>
            <a:r>
              <a:rPr lang="en-US" sz="2800" b="1" dirty="0">
                <a:effectLst/>
                <a:latin typeface="Calibri" panose="020F0502020204030204" pitchFamily="34" charset="0"/>
                <a:ea typeface="Calibri" panose="020F0502020204030204" pitchFamily="34" charset="0"/>
                <a:cs typeface="B Nazanin" panose="00000400000000000000" pitchFamily="2" charset="-78"/>
              </a:rPr>
              <a:t> (ISR)</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منتقل می‌شود، که شامل آدرس تمامی روال‌های خدماتی است</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معماری وقفه باید </a:t>
            </a:r>
            <a:r>
              <a:rPr lang="ar-SA" sz="2800" b="1" dirty="0">
                <a:effectLst/>
                <a:latin typeface="Calibri" panose="020F0502020204030204" pitchFamily="34" charset="0"/>
                <a:ea typeface="Calibri" panose="020F0502020204030204" pitchFamily="34" charset="0"/>
                <a:cs typeface="B Nazanin" panose="00000400000000000000" pitchFamily="2" charset="-78"/>
              </a:rPr>
              <a:t>آدرس دستورالعمل قطع‌شده</a:t>
            </a:r>
            <a:r>
              <a:rPr lang="ar-SA" sz="2800" dirty="0">
                <a:effectLst/>
                <a:latin typeface="Calibri" panose="020F0502020204030204" pitchFamily="34" charset="0"/>
                <a:ea typeface="Calibri" panose="020F0502020204030204" pitchFamily="34" charset="0"/>
                <a:cs typeface="B Nazanin" panose="00000400000000000000" pitchFamily="2" charset="-78"/>
              </a:rPr>
              <a:t> را ذخیره 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یک تله</a:t>
            </a:r>
            <a:r>
              <a:rPr lang="en-US" sz="2800" b="1" dirty="0">
                <a:effectLst/>
                <a:latin typeface="Calibri" panose="020F0502020204030204" pitchFamily="34" charset="0"/>
                <a:ea typeface="Calibri" panose="020F0502020204030204" pitchFamily="34" charset="0"/>
                <a:cs typeface="B Nazanin" panose="00000400000000000000" pitchFamily="2" charset="-78"/>
              </a:rPr>
              <a:t> (Trap) </a:t>
            </a:r>
            <a:r>
              <a:rPr lang="ar-SA" sz="2800" b="1" dirty="0">
                <a:effectLst/>
                <a:latin typeface="Calibri" panose="020F0502020204030204" pitchFamily="34" charset="0"/>
                <a:ea typeface="Calibri" panose="020F0502020204030204" pitchFamily="34" charset="0"/>
                <a:cs typeface="B Nazanin" panose="00000400000000000000" pitchFamily="2" charset="-78"/>
              </a:rPr>
              <a:t>یا استثنا</a:t>
            </a:r>
            <a:r>
              <a:rPr lang="ar-SA" sz="2800" dirty="0">
                <a:effectLst/>
                <a:latin typeface="Calibri" panose="020F0502020204030204" pitchFamily="34" charset="0"/>
                <a:ea typeface="Calibri" panose="020F0502020204030204" pitchFamily="34" charset="0"/>
                <a:cs typeface="B Nazanin" panose="00000400000000000000" pitchFamily="2" charset="-78"/>
              </a:rPr>
              <a:t>، یک وقفه نرم‌افزاری است که به دلیل </a:t>
            </a:r>
            <a:r>
              <a:rPr lang="ar-SA" sz="2800" b="1" dirty="0">
                <a:effectLst/>
                <a:latin typeface="Calibri" panose="020F0502020204030204" pitchFamily="34" charset="0"/>
                <a:ea typeface="Calibri" panose="020F0502020204030204" pitchFamily="34" charset="0"/>
                <a:cs typeface="B Nazanin" panose="00000400000000000000" pitchFamily="2" charset="-78"/>
              </a:rPr>
              <a:t>خطا یا درخواست کاربر</a:t>
            </a:r>
            <a:r>
              <a:rPr lang="ar-SA" sz="2800" dirty="0">
                <a:effectLst/>
                <a:latin typeface="Calibri" panose="020F0502020204030204" pitchFamily="34" charset="0"/>
                <a:ea typeface="Calibri" panose="020F0502020204030204" pitchFamily="34" charset="0"/>
                <a:cs typeface="B Nazanin" panose="00000400000000000000" pitchFamily="2" charset="-78"/>
              </a:rPr>
              <a:t> رخ می‌دهد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سیستم‌عامل مبتنی بر وقفه‌ها اجرا می‌شود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42407" y="6233936"/>
            <a:ext cx="703689" cy="621792"/>
          </a:xfrm>
          <a:prstGeom prst="rect">
            <a:avLst/>
          </a:prstGeom>
        </p:spPr>
        <p:txBody>
          <a:bodyPr vert="horz" anchor="b"/>
          <a:lstStyle>
            <a:defPPr>
              <a:defRPr lang="en-US"/>
            </a:defPPr>
            <a:lvl1pPr marL="0" algn="r" defTabSz="914400" rtl="0" eaLnBrk="1" latinLnBrk="0" hangingPunct="1">
              <a:defRPr kumimoji="0" sz="18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CF334-2D5C-4859-84A6-CA7E6E43FAEB}" type="slidenum">
              <a:rPr lang="en-US" smtClean="0"/>
              <a:pPr/>
              <a:t>2</a:t>
            </a:fld>
            <a:endParaRPr lang="en-US" dirty="0"/>
          </a:p>
        </p:txBody>
      </p:sp>
      <p:sp>
        <p:nvSpPr>
          <p:cNvPr id="3" name="Content Placeholder 2"/>
          <p:cNvSpPr>
            <a:spLocks noGrp="1"/>
          </p:cNvSpPr>
          <p:nvPr>
            <p:ph idx="1"/>
          </p:nvPr>
        </p:nvSpPr>
        <p:spPr>
          <a:xfrm>
            <a:off x="806450" y="1229255"/>
            <a:ext cx="8229600" cy="4530725"/>
          </a:xfrm>
        </p:spPr>
        <p:txBody>
          <a:bodyPr>
            <a:normAutofit/>
          </a:bodyPr>
          <a:lstStyle/>
          <a:p>
            <a:pPr algn="r" rtl="1"/>
            <a:endParaRPr lang="en-US" sz="2700" dirty="0">
              <a:cs typeface="B Nazanin" panose="00000400000000000000" pitchFamily="2" charset="-78"/>
            </a:endParaRPr>
          </a:p>
        </p:txBody>
      </p:sp>
      <p:sp>
        <p:nvSpPr>
          <p:cNvPr id="2" name="Title 1"/>
          <p:cNvSpPr>
            <a:spLocks noGrp="1"/>
          </p:cNvSpPr>
          <p:nvPr>
            <p:ph type="title"/>
          </p:nvPr>
        </p:nvSpPr>
        <p:spPr/>
        <p:txBody>
          <a:bodyPr/>
          <a:lstStyle/>
          <a:p>
            <a:pPr algn="r" rtl="1"/>
            <a:r>
              <a:rPr lang="fa-IR" dirty="0">
                <a:cs typeface="B Titr" panose="00000700000000000000" pitchFamily="2" charset="-78"/>
              </a:rPr>
              <a:t>ارزیابی</a:t>
            </a:r>
            <a:endParaRPr lang="en-US" dirty="0">
              <a:cs typeface="B Titr" panose="00000700000000000000" pitchFamily="2" charset="-78"/>
            </a:endParaRPr>
          </a:p>
        </p:txBody>
      </p:sp>
      <p:grpSp>
        <p:nvGrpSpPr>
          <p:cNvPr id="25" name="Group 24">
            <a:extLst>
              <a:ext uri="{FF2B5EF4-FFF2-40B4-BE49-F238E27FC236}">
                <a16:creationId xmlns:a16="http://schemas.microsoft.com/office/drawing/2014/main" id="{AC503E5C-9D1F-483C-A24C-4D326BDC1940}"/>
              </a:ext>
            </a:extLst>
          </p:cNvPr>
          <p:cNvGrpSpPr/>
          <p:nvPr/>
        </p:nvGrpSpPr>
        <p:grpSpPr>
          <a:xfrm>
            <a:off x="1478362" y="3147359"/>
            <a:ext cx="6423054" cy="1049142"/>
            <a:chOff x="-543079" y="4092055"/>
            <a:chExt cx="8564071" cy="1398856"/>
          </a:xfrm>
        </p:grpSpPr>
        <p:grpSp>
          <p:nvGrpSpPr>
            <p:cNvPr id="5" name="Group 4">
              <a:extLst>
                <a:ext uri="{FF2B5EF4-FFF2-40B4-BE49-F238E27FC236}">
                  <a16:creationId xmlns:a16="http://schemas.microsoft.com/office/drawing/2014/main" id="{E33170E4-7A51-4CB2-9AE6-2DF6BA23240C}"/>
                </a:ext>
              </a:extLst>
            </p:cNvPr>
            <p:cNvGrpSpPr/>
            <p:nvPr/>
          </p:nvGrpSpPr>
          <p:grpSpPr>
            <a:xfrm>
              <a:off x="962415" y="4097865"/>
              <a:ext cx="7058577" cy="1393046"/>
              <a:chOff x="1703633" y="2037417"/>
              <a:chExt cx="7058577" cy="1393046"/>
            </a:xfrm>
          </p:grpSpPr>
          <p:sp>
            <p:nvSpPr>
              <p:cNvPr id="6" name="Google Shape;844;p23">
                <a:extLst>
                  <a:ext uri="{FF2B5EF4-FFF2-40B4-BE49-F238E27FC236}">
                    <a16:creationId xmlns:a16="http://schemas.microsoft.com/office/drawing/2014/main" id="{AF8BC863-515E-475D-B3D3-F1D1B9F0A1A0}"/>
                  </a:ext>
                </a:extLst>
              </p:cNvPr>
              <p:cNvSpPr/>
              <p:nvPr/>
            </p:nvSpPr>
            <p:spPr>
              <a:xfrm>
                <a:off x="4073240" y="2962647"/>
                <a:ext cx="1097400" cy="457200"/>
              </a:xfrm>
              <a:prstGeom prst="rect">
                <a:avLst/>
              </a:prstGeom>
              <a:noFill/>
              <a:ln w="1905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 sz="1650" b="1" dirty="0">
                    <a:solidFill>
                      <a:schemeClr val="dk1"/>
                    </a:solidFill>
                    <a:latin typeface="BIZ UDPGothic"/>
                    <a:ea typeface="BIZ UDPGothic"/>
                    <a:cs typeface="BIZ UDPGothic"/>
                    <a:sym typeface="BIZ UDPGothic"/>
                  </a:rPr>
                  <a:t>3</a:t>
                </a:r>
                <a:endParaRPr sz="1650" b="1" dirty="0">
                  <a:solidFill>
                    <a:schemeClr val="dk1"/>
                  </a:solidFill>
                  <a:latin typeface="BIZ UDPGothic"/>
                  <a:ea typeface="BIZ UDPGothic"/>
                  <a:cs typeface="BIZ UDPGothic"/>
                  <a:sym typeface="BIZ UDPGothic"/>
                </a:endParaRPr>
              </a:p>
            </p:txBody>
          </p:sp>
          <p:sp>
            <p:nvSpPr>
              <p:cNvPr id="7" name="Google Shape;845;p23">
                <a:extLst>
                  <a:ext uri="{FF2B5EF4-FFF2-40B4-BE49-F238E27FC236}">
                    <a16:creationId xmlns:a16="http://schemas.microsoft.com/office/drawing/2014/main" id="{0D31A4E4-5176-447E-A2A8-C210130D13DC}"/>
                  </a:ext>
                </a:extLst>
              </p:cNvPr>
              <p:cNvSpPr/>
              <p:nvPr/>
            </p:nvSpPr>
            <p:spPr>
              <a:xfrm>
                <a:off x="2726453" y="2962647"/>
                <a:ext cx="1097400" cy="457200"/>
              </a:xfrm>
              <a:prstGeom prst="rect">
                <a:avLst/>
              </a:prstGeom>
              <a:noFill/>
              <a:ln w="1905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 sz="1650" b="1" dirty="0">
                    <a:solidFill>
                      <a:schemeClr val="dk1"/>
                    </a:solidFill>
                    <a:latin typeface="BIZ UDPGothic"/>
                    <a:ea typeface="BIZ UDPGothic"/>
                    <a:cs typeface="BIZ UDPGothic"/>
                    <a:sym typeface="BIZ UDPGothic"/>
                  </a:rPr>
                  <a:t>1</a:t>
                </a:r>
                <a:endParaRPr sz="1650" b="1" dirty="0">
                  <a:solidFill>
                    <a:schemeClr val="dk1"/>
                  </a:solidFill>
                  <a:latin typeface="BIZ UDPGothic"/>
                  <a:ea typeface="BIZ UDPGothic"/>
                  <a:cs typeface="BIZ UDPGothic"/>
                  <a:sym typeface="BIZ UDPGothic"/>
                </a:endParaRPr>
              </a:p>
            </p:txBody>
          </p:sp>
          <p:sp>
            <p:nvSpPr>
              <p:cNvPr id="8" name="Google Shape;848;p23">
                <a:extLst>
                  <a:ext uri="{FF2B5EF4-FFF2-40B4-BE49-F238E27FC236}">
                    <a16:creationId xmlns:a16="http://schemas.microsoft.com/office/drawing/2014/main" id="{220CF663-FBC0-458E-ACC5-FE27E25A3BCE}"/>
                  </a:ext>
                </a:extLst>
              </p:cNvPr>
              <p:cNvSpPr/>
              <p:nvPr/>
            </p:nvSpPr>
            <p:spPr>
              <a:xfrm>
                <a:off x="5420027" y="2962647"/>
                <a:ext cx="1097400" cy="457200"/>
              </a:xfrm>
              <a:prstGeom prst="rect">
                <a:avLst/>
              </a:prstGeom>
              <a:noFill/>
              <a:ln w="1905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650" b="1" dirty="0">
                    <a:solidFill>
                      <a:schemeClr val="dk1"/>
                    </a:solidFill>
                    <a:latin typeface="BIZ UDPGothic"/>
                    <a:ea typeface="BIZ UDPGothic"/>
                    <a:cs typeface="BIZ UDPGothic"/>
                    <a:sym typeface="BIZ UDPGothic"/>
                  </a:rPr>
                  <a:t>16</a:t>
                </a:r>
                <a:endParaRPr sz="1650" b="1" dirty="0">
                  <a:solidFill>
                    <a:schemeClr val="dk1"/>
                  </a:solidFill>
                  <a:latin typeface="BIZ UDPGothic"/>
                  <a:ea typeface="BIZ UDPGothic"/>
                  <a:cs typeface="BIZ UDPGothic"/>
                  <a:sym typeface="BIZ UDPGothic"/>
                </a:endParaRPr>
              </a:p>
            </p:txBody>
          </p:sp>
          <p:cxnSp>
            <p:nvCxnSpPr>
              <p:cNvPr id="9" name="Google Shape;849;p23">
                <a:extLst>
                  <a:ext uri="{FF2B5EF4-FFF2-40B4-BE49-F238E27FC236}">
                    <a16:creationId xmlns:a16="http://schemas.microsoft.com/office/drawing/2014/main" id="{43E2685F-B7EA-4C7A-9F95-5E66530C4F39}"/>
                  </a:ext>
                </a:extLst>
              </p:cNvPr>
              <p:cNvCxnSpPr>
                <a:stCxn id="8" idx="3"/>
              </p:cNvCxnSpPr>
              <p:nvPr/>
            </p:nvCxnSpPr>
            <p:spPr>
              <a:xfrm>
                <a:off x="6517427" y="3191247"/>
                <a:ext cx="365700" cy="0"/>
              </a:xfrm>
              <a:prstGeom prst="straightConnector1">
                <a:avLst/>
              </a:prstGeom>
              <a:noFill/>
              <a:ln w="19050" cap="flat" cmpd="sng">
                <a:solidFill>
                  <a:schemeClr val="dk1"/>
                </a:solidFill>
                <a:prstDash val="solid"/>
                <a:round/>
                <a:headEnd type="none" w="med" len="med"/>
                <a:tailEnd type="triangle" w="med" len="med"/>
              </a:ln>
            </p:spPr>
          </p:cxnSp>
          <p:cxnSp>
            <p:nvCxnSpPr>
              <p:cNvPr id="10" name="Google Shape;853;p23">
                <a:extLst>
                  <a:ext uri="{FF2B5EF4-FFF2-40B4-BE49-F238E27FC236}">
                    <a16:creationId xmlns:a16="http://schemas.microsoft.com/office/drawing/2014/main" id="{3062DA2E-66CE-498B-810A-751BAB89197D}"/>
                  </a:ext>
                </a:extLst>
              </p:cNvPr>
              <p:cNvCxnSpPr>
                <a:cxnSpLocks/>
                <a:stCxn id="7" idx="3"/>
                <a:endCxn id="6" idx="1"/>
              </p:cNvCxnSpPr>
              <p:nvPr/>
            </p:nvCxnSpPr>
            <p:spPr>
              <a:xfrm>
                <a:off x="3823853" y="3191247"/>
                <a:ext cx="249300" cy="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854;p23">
                <a:extLst>
                  <a:ext uri="{FF2B5EF4-FFF2-40B4-BE49-F238E27FC236}">
                    <a16:creationId xmlns:a16="http://schemas.microsoft.com/office/drawing/2014/main" id="{7DB0CFE9-604F-4DA5-9EFC-3BAFD052AD4A}"/>
                  </a:ext>
                </a:extLst>
              </p:cNvPr>
              <p:cNvCxnSpPr>
                <a:cxnSpLocks/>
                <a:stCxn id="6" idx="3"/>
                <a:endCxn id="8" idx="1"/>
              </p:cNvCxnSpPr>
              <p:nvPr/>
            </p:nvCxnSpPr>
            <p:spPr>
              <a:xfrm>
                <a:off x="5170640" y="3191247"/>
                <a:ext cx="249300" cy="0"/>
              </a:xfrm>
              <a:prstGeom prst="straightConnector1">
                <a:avLst/>
              </a:prstGeom>
              <a:noFill/>
              <a:ln w="19050" cap="flat" cmpd="sng">
                <a:solidFill>
                  <a:schemeClr val="dk1"/>
                </a:solidFill>
                <a:prstDash val="solid"/>
                <a:round/>
                <a:headEnd type="none" w="med" len="med"/>
                <a:tailEnd type="none" w="med" len="med"/>
              </a:ln>
            </p:spPr>
          </p:cxnSp>
          <p:sp>
            <p:nvSpPr>
              <p:cNvPr id="12" name="Google Shape;859;p23">
                <a:extLst>
                  <a:ext uri="{FF2B5EF4-FFF2-40B4-BE49-F238E27FC236}">
                    <a16:creationId xmlns:a16="http://schemas.microsoft.com/office/drawing/2014/main" id="{CB07EB85-F9C9-425E-A1E3-42433F308EFF}"/>
                  </a:ext>
                </a:extLst>
              </p:cNvPr>
              <p:cNvSpPr txBox="1"/>
              <p:nvPr/>
            </p:nvSpPr>
            <p:spPr>
              <a:xfrm>
                <a:off x="1703633" y="2037417"/>
                <a:ext cx="2328600" cy="457200"/>
              </a:xfrm>
              <a:prstGeom prst="rect">
                <a:avLst/>
              </a:prstGeom>
              <a:noFill/>
              <a:ln>
                <a:noFill/>
              </a:ln>
            </p:spPr>
            <p:txBody>
              <a:bodyPr spcFirstLastPara="1" wrap="square" lIns="68569" tIns="68569" rIns="68569" bIns="68569" anchor="b" anchorCtr="0">
                <a:noAutofit/>
              </a:bodyPr>
              <a:lstStyle/>
              <a:p>
                <a:pPr algn="ctr">
                  <a:spcBef>
                    <a:spcPts val="0"/>
                  </a:spcBef>
                  <a:spcAft>
                    <a:spcPts val="0"/>
                  </a:spcAft>
                </a:pPr>
                <a:r>
                  <a:rPr lang="en-US" sz="1650" dirty="0">
                    <a:solidFill>
                      <a:schemeClr val="dk1"/>
                    </a:solidFill>
                    <a:latin typeface="BIZ UDPGothic"/>
                    <a:ea typeface="BIZ UDPGothic"/>
                    <a:cs typeface="BIZ UDPGothic"/>
                    <a:sym typeface="BIZ UDPGothic"/>
                  </a:rPr>
                  <a:t>Attendance</a:t>
                </a:r>
                <a:endParaRPr sz="1650" dirty="0">
                  <a:solidFill>
                    <a:schemeClr val="dk1"/>
                  </a:solidFill>
                  <a:latin typeface="BIZ UDPGothic"/>
                  <a:ea typeface="BIZ UDPGothic"/>
                  <a:cs typeface="BIZ UDPGothic"/>
                  <a:sym typeface="BIZ UDPGothic"/>
                </a:endParaRPr>
              </a:p>
            </p:txBody>
          </p:sp>
          <p:sp>
            <p:nvSpPr>
              <p:cNvPr id="13" name="Google Shape;862;p23">
                <a:extLst>
                  <a:ext uri="{FF2B5EF4-FFF2-40B4-BE49-F238E27FC236}">
                    <a16:creationId xmlns:a16="http://schemas.microsoft.com/office/drawing/2014/main" id="{EB4632E4-F7F9-4F08-B42D-3D8991DA0156}"/>
                  </a:ext>
                </a:extLst>
              </p:cNvPr>
              <p:cNvSpPr txBox="1"/>
              <p:nvPr/>
            </p:nvSpPr>
            <p:spPr>
              <a:xfrm>
                <a:off x="4804426" y="2051117"/>
                <a:ext cx="2328600" cy="457200"/>
              </a:xfrm>
              <a:prstGeom prst="rect">
                <a:avLst/>
              </a:prstGeom>
              <a:noFill/>
              <a:ln>
                <a:noFill/>
              </a:ln>
            </p:spPr>
            <p:txBody>
              <a:bodyPr spcFirstLastPara="1" wrap="square" lIns="68569" tIns="68569" rIns="68569" bIns="68569" anchor="b" anchorCtr="0">
                <a:noAutofit/>
              </a:bodyPr>
              <a:lstStyle/>
              <a:p>
                <a:pPr algn="ctr">
                  <a:spcBef>
                    <a:spcPts val="0"/>
                  </a:spcBef>
                  <a:spcAft>
                    <a:spcPts val="0"/>
                  </a:spcAft>
                </a:pPr>
                <a:r>
                  <a:rPr lang="en" sz="1650" dirty="0">
                    <a:solidFill>
                      <a:schemeClr val="dk1"/>
                    </a:solidFill>
                    <a:latin typeface="BIZ UDPGothic"/>
                    <a:ea typeface="BIZ UDPGothic"/>
                    <a:cs typeface="BIZ UDPGothic"/>
                    <a:sym typeface="BIZ UDPGothic"/>
                  </a:rPr>
                  <a:t>Exam</a:t>
                </a:r>
                <a:endParaRPr sz="1650" dirty="0">
                  <a:solidFill>
                    <a:schemeClr val="dk1"/>
                  </a:solidFill>
                  <a:latin typeface="BIZ UDPGothic"/>
                  <a:ea typeface="BIZ UDPGothic"/>
                  <a:cs typeface="BIZ UDPGothic"/>
                  <a:sym typeface="BIZ UDPGothic"/>
                </a:endParaRPr>
              </a:p>
            </p:txBody>
          </p:sp>
          <p:cxnSp>
            <p:nvCxnSpPr>
              <p:cNvPr id="14" name="Google Shape;872;p23">
                <a:extLst>
                  <a:ext uri="{FF2B5EF4-FFF2-40B4-BE49-F238E27FC236}">
                    <a16:creationId xmlns:a16="http://schemas.microsoft.com/office/drawing/2014/main" id="{E4D9B82F-4E72-4780-8548-28B0EF43D898}"/>
                  </a:ext>
                </a:extLst>
              </p:cNvPr>
              <p:cNvCxnSpPr>
                <a:cxnSpLocks/>
                <a:stCxn id="7" idx="0"/>
              </p:cNvCxnSpPr>
              <p:nvPr/>
            </p:nvCxnSpPr>
            <p:spPr>
              <a:xfrm rot="10800000">
                <a:off x="3275153" y="2576247"/>
                <a:ext cx="0" cy="3864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874;p23">
                <a:extLst>
                  <a:ext uri="{FF2B5EF4-FFF2-40B4-BE49-F238E27FC236}">
                    <a16:creationId xmlns:a16="http://schemas.microsoft.com/office/drawing/2014/main" id="{84BBA8F8-E6A2-48FC-9461-575082A2132C}"/>
                  </a:ext>
                </a:extLst>
              </p:cNvPr>
              <p:cNvCxnSpPr>
                <a:cxnSpLocks/>
                <a:stCxn id="8" idx="0"/>
              </p:cNvCxnSpPr>
              <p:nvPr/>
            </p:nvCxnSpPr>
            <p:spPr>
              <a:xfrm rot="10800000" flipH="1">
                <a:off x="5968727" y="2576247"/>
                <a:ext cx="900" cy="3864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872;p23">
                <a:extLst>
                  <a:ext uri="{FF2B5EF4-FFF2-40B4-BE49-F238E27FC236}">
                    <a16:creationId xmlns:a16="http://schemas.microsoft.com/office/drawing/2014/main" id="{F3C2E467-6349-4BC5-AC65-45E1FEA1D7CF}"/>
                  </a:ext>
                </a:extLst>
              </p:cNvPr>
              <p:cNvCxnSpPr>
                <a:cxnSpLocks/>
              </p:cNvCxnSpPr>
              <p:nvPr/>
            </p:nvCxnSpPr>
            <p:spPr>
              <a:xfrm rot="10800000">
                <a:off x="4635795" y="2576231"/>
                <a:ext cx="0" cy="386400"/>
              </a:xfrm>
              <a:prstGeom prst="straightConnector1">
                <a:avLst/>
              </a:prstGeom>
              <a:noFill/>
              <a:ln w="19050" cap="flat" cmpd="sng">
                <a:solidFill>
                  <a:schemeClr val="dk1"/>
                </a:solidFill>
                <a:prstDash val="solid"/>
                <a:round/>
                <a:headEnd type="none" w="med" len="med"/>
                <a:tailEnd type="none" w="med" len="med"/>
              </a:ln>
            </p:spPr>
          </p:cxnSp>
          <p:sp>
            <p:nvSpPr>
              <p:cNvPr id="17" name="Google Shape;859;p23">
                <a:extLst>
                  <a:ext uri="{FF2B5EF4-FFF2-40B4-BE49-F238E27FC236}">
                    <a16:creationId xmlns:a16="http://schemas.microsoft.com/office/drawing/2014/main" id="{3E55A101-94AF-4D8C-B5BA-36D9ADADF1DA}"/>
                  </a:ext>
                </a:extLst>
              </p:cNvPr>
              <p:cNvSpPr txBox="1"/>
              <p:nvPr/>
            </p:nvSpPr>
            <p:spPr>
              <a:xfrm>
                <a:off x="3355966" y="2056214"/>
                <a:ext cx="2328600" cy="457200"/>
              </a:xfrm>
              <a:prstGeom prst="rect">
                <a:avLst/>
              </a:prstGeom>
              <a:noFill/>
              <a:ln>
                <a:noFill/>
              </a:ln>
            </p:spPr>
            <p:txBody>
              <a:bodyPr spcFirstLastPara="1" wrap="square" lIns="68569" tIns="68569" rIns="68569" bIns="68569" anchor="b" anchorCtr="0">
                <a:noAutofit/>
              </a:bodyPr>
              <a:lstStyle/>
              <a:p>
                <a:pPr algn="ctr">
                  <a:spcBef>
                    <a:spcPts val="0"/>
                  </a:spcBef>
                  <a:spcAft>
                    <a:spcPts val="0"/>
                  </a:spcAft>
                </a:pPr>
                <a:r>
                  <a:rPr lang="en" sz="1650" dirty="0">
                    <a:solidFill>
                      <a:schemeClr val="dk1"/>
                    </a:solidFill>
                    <a:latin typeface="BIZ UDPGothic"/>
                    <a:ea typeface="BIZ UDPGothic"/>
                    <a:cs typeface="BIZ UDPGothic"/>
                    <a:sym typeface="BIZ UDPGothic"/>
                  </a:rPr>
                  <a:t>Homework</a:t>
                </a:r>
                <a:endParaRPr sz="1650" dirty="0">
                  <a:solidFill>
                    <a:schemeClr val="dk1"/>
                  </a:solidFill>
                  <a:latin typeface="BIZ UDPGothic"/>
                  <a:ea typeface="BIZ UDPGothic"/>
                  <a:cs typeface="BIZ UDPGothic"/>
                  <a:sym typeface="BIZ UDPGothic"/>
                </a:endParaRPr>
              </a:p>
            </p:txBody>
          </p:sp>
          <p:sp>
            <p:nvSpPr>
              <p:cNvPr id="18" name="Google Shape;844;p23">
                <a:extLst>
                  <a:ext uri="{FF2B5EF4-FFF2-40B4-BE49-F238E27FC236}">
                    <a16:creationId xmlns:a16="http://schemas.microsoft.com/office/drawing/2014/main" id="{9A5C3C3F-409A-4FA1-82C4-4CFB0B32F4E6}"/>
                  </a:ext>
                </a:extLst>
              </p:cNvPr>
              <p:cNvSpPr/>
              <p:nvPr/>
            </p:nvSpPr>
            <p:spPr>
              <a:xfrm>
                <a:off x="6882829" y="2973263"/>
                <a:ext cx="1097400" cy="457200"/>
              </a:xfrm>
              <a:prstGeom prst="rect">
                <a:avLst/>
              </a:prstGeom>
              <a:noFill/>
              <a:ln w="1905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 sz="1650" b="1" dirty="0">
                    <a:solidFill>
                      <a:schemeClr val="dk1"/>
                    </a:solidFill>
                    <a:latin typeface="BIZ UDPGothic"/>
                    <a:ea typeface="BIZ UDPGothic"/>
                    <a:cs typeface="BIZ UDPGothic"/>
                    <a:sym typeface="BIZ UDPGothic"/>
                  </a:rPr>
                  <a:t>20+1</a:t>
                </a:r>
                <a:endParaRPr sz="1650" b="1" dirty="0">
                  <a:solidFill>
                    <a:schemeClr val="dk1"/>
                  </a:solidFill>
                  <a:latin typeface="BIZ UDPGothic"/>
                  <a:ea typeface="BIZ UDPGothic"/>
                  <a:cs typeface="BIZ UDPGothic"/>
                  <a:sym typeface="BIZ UDPGothic"/>
                </a:endParaRPr>
              </a:p>
            </p:txBody>
          </p:sp>
          <p:sp>
            <p:nvSpPr>
              <p:cNvPr id="19" name="Google Shape;862;p23">
                <a:extLst>
                  <a:ext uri="{FF2B5EF4-FFF2-40B4-BE49-F238E27FC236}">
                    <a16:creationId xmlns:a16="http://schemas.microsoft.com/office/drawing/2014/main" id="{B3D78E5B-8F61-4911-BAA0-85A31631BCAA}"/>
                  </a:ext>
                </a:extLst>
              </p:cNvPr>
              <p:cNvSpPr txBox="1"/>
              <p:nvPr/>
            </p:nvSpPr>
            <p:spPr>
              <a:xfrm>
                <a:off x="6433610" y="2127884"/>
                <a:ext cx="2328600" cy="457200"/>
              </a:xfrm>
              <a:prstGeom prst="rect">
                <a:avLst/>
              </a:prstGeom>
              <a:noFill/>
              <a:ln>
                <a:noFill/>
              </a:ln>
            </p:spPr>
            <p:txBody>
              <a:bodyPr spcFirstLastPara="1" wrap="square" lIns="68569" tIns="68569" rIns="68569" bIns="68569" anchor="b" anchorCtr="0">
                <a:noAutofit/>
              </a:bodyPr>
              <a:lstStyle/>
              <a:p>
                <a:pPr algn="ctr">
                  <a:spcBef>
                    <a:spcPts val="0"/>
                  </a:spcBef>
                  <a:spcAft>
                    <a:spcPts val="0"/>
                  </a:spcAft>
                </a:pPr>
                <a:r>
                  <a:rPr lang="en" sz="1650" dirty="0">
                    <a:solidFill>
                      <a:schemeClr val="dk1"/>
                    </a:solidFill>
                    <a:latin typeface="BIZ UDPGothic"/>
                    <a:ea typeface="BIZ UDPGothic"/>
                    <a:cs typeface="BIZ UDPGothic"/>
                    <a:sym typeface="BIZ UDPGothic"/>
                  </a:rPr>
                  <a:t>Grading</a:t>
                </a:r>
                <a:endParaRPr sz="1650" dirty="0">
                  <a:solidFill>
                    <a:schemeClr val="dk1"/>
                  </a:solidFill>
                  <a:latin typeface="BIZ UDPGothic"/>
                  <a:ea typeface="BIZ UDPGothic"/>
                  <a:cs typeface="BIZ UDPGothic"/>
                  <a:sym typeface="BIZ UDPGothic"/>
                </a:endParaRPr>
              </a:p>
            </p:txBody>
          </p:sp>
          <p:cxnSp>
            <p:nvCxnSpPr>
              <p:cNvPr id="20" name="Google Shape;874;p23">
                <a:extLst>
                  <a:ext uri="{FF2B5EF4-FFF2-40B4-BE49-F238E27FC236}">
                    <a16:creationId xmlns:a16="http://schemas.microsoft.com/office/drawing/2014/main" id="{C7EA1395-DC59-43F2-B13B-122F9EEC073C}"/>
                  </a:ext>
                </a:extLst>
              </p:cNvPr>
              <p:cNvCxnSpPr>
                <a:cxnSpLocks/>
              </p:cNvCxnSpPr>
              <p:nvPr/>
            </p:nvCxnSpPr>
            <p:spPr>
              <a:xfrm rot="10800000" flipH="1">
                <a:off x="7437653" y="2590023"/>
                <a:ext cx="900" cy="386400"/>
              </a:xfrm>
              <a:prstGeom prst="straightConnector1">
                <a:avLst/>
              </a:prstGeom>
              <a:noFill/>
              <a:ln w="19050" cap="flat" cmpd="sng">
                <a:solidFill>
                  <a:schemeClr val="dk1"/>
                </a:solidFill>
                <a:prstDash val="solid"/>
                <a:round/>
                <a:headEnd type="none" w="med" len="med"/>
                <a:tailEnd type="none" w="med" len="med"/>
              </a:ln>
            </p:spPr>
          </p:cxnSp>
        </p:grpSp>
        <p:sp>
          <p:nvSpPr>
            <p:cNvPr id="21" name="Google Shape;845;p23">
              <a:extLst>
                <a:ext uri="{FF2B5EF4-FFF2-40B4-BE49-F238E27FC236}">
                  <a16:creationId xmlns:a16="http://schemas.microsoft.com/office/drawing/2014/main" id="{E764E6D4-0FE4-4932-BD04-A3AD57C48145}"/>
                </a:ext>
              </a:extLst>
            </p:cNvPr>
            <p:cNvSpPr/>
            <p:nvPr/>
          </p:nvSpPr>
          <p:spPr>
            <a:xfrm>
              <a:off x="989572" y="5024746"/>
              <a:ext cx="747120" cy="457200"/>
            </a:xfrm>
            <a:prstGeom prst="rect">
              <a:avLst/>
            </a:prstGeom>
            <a:noFill/>
            <a:ln w="1905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 sz="1650" b="1" dirty="0">
                  <a:solidFill>
                    <a:schemeClr val="dk1"/>
                  </a:solidFill>
                  <a:latin typeface="BIZ UDPGothic"/>
                  <a:ea typeface="BIZ UDPGothic"/>
                  <a:cs typeface="BIZ UDPGothic"/>
                  <a:sym typeface="BIZ UDPGothic"/>
                </a:rPr>
                <a:t>1</a:t>
              </a:r>
              <a:endParaRPr sz="1650" b="1" dirty="0">
                <a:solidFill>
                  <a:schemeClr val="dk1"/>
                </a:solidFill>
                <a:latin typeface="BIZ UDPGothic"/>
                <a:ea typeface="BIZ UDPGothic"/>
                <a:cs typeface="BIZ UDPGothic"/>
                <a:sym typeface="BIZ UDPGothic"/>
              </a:endParaRPr>
            </a:p>
          </p:txBody>
        </p:sp>
        <p:sp>
          <p:nvSpPr>
            <p:cNvPr id="22" name="Google Shape;859;p23">
              <a:extLst>
                <a:ext uri="{FF2B5EF4-FFF2-40B4-BE49-F238E27FC236}">
                  <a16:creationId xmlns:a16="http://schemas.microsoft.com/office/drawing/2014/main" id="{8A347895-2B18-400B-A368-24515C2BE9EE}"/>
                </a:ext>
              </a:extLst>
            </p:cNvPr>
            <p:cNvSpPr txBox="1"/>
            <p:nvPr/>
          </p:nvSpPr>
          <p:spPr>
            <a:xfrm>
              <a:off x="-543079" y="4092055"/>
              <a:ext cx="1822295" cy="457200"/>
            </a:xfrm>
            <a:prstGeom prst="rect">
              <a:avLst/>
            </a:prstGeom>
            <a:noFill/>
            <a:ln>
              <a:noFill/>
            </a:ln>
          </p:spPr>
          <p:txBody>
            <a:bodyPr spcFirstLastPara="1" wrap="square" lIns="68569" tIns="68569" rIns="68569" bIns="68569" anchor="b" anchorCtr="0">
              <a:noAutofit/>
            </a:bodyPr>
            <a:lstStyle/>
            <a:p>
              <a:pPr algn="ctr">
                <a:spcBef>
                  <a:spcPts val="0"/>
                </a:spcBef>
                <a:spcAft>
                  <a:spcPts val="0"/>
                </a:spcAft>
              </a:pPr>
              <a:r>
                <a:rPr lang="en-US" sz="1650" dirty="0">
                  <a:solidFill>
                    <a:schemeClr val="dk1"/>
                  </a:solidFill>
                  <a:latin typeface="BIZ UDPGothic"/>
                  <a:ea typeface="BIZ UDPGothic"/>
                  <a:cs typeface="BIZ UDPGothic"/>
                  <a:sym typeface="BIZ UDPGothic"/>
                </a:rPr>
                <a:t>Contribution</a:t>
              </a:r>
              <a:endParaRPr sz="1650" dirty="0">
                <a:solidFill>
                  <a:schemeClr val="dk1"/>
                </a:solidFill>
                <a:latin typeface="BIZ UDPGothic"/>
                <a:ea typeface="BIZ UDPGothic"/>
                <a:cs typeface="BIZ UDPGothic"/>
                <a:sym typeface="BIZ UDPGothic"/>
              </a:endParaRPr>
            </a:p>
          </p:txBody>
        </p:sp>
        <p:cxnSp>
          <p:nvCxnSpPr>
            <p:cNvPr id="23" name="Google Shape;872;p23">
              <a:extLst>
                <a:ext uri="{FF2B5EF4-FFF2-40B4-BE49-F238E27FC236}">
                  <a16:creationId xmlns:a16="http://schemas.microsoft.com/office/drawing/2014/main" id="{950427F3-9AA7-468B-B4AA-F35042A31B23}"/>
                </a:ext>
              </a:extLst>
            </p:cNvPr>
            <p:cNvCxnSpPr>
              <a:cxnSpLocks/>
            </p:cNvCxnSpPr>
            <p:nvPr/>
          </p:nvCxnSpPr>
          <p:spPr>
            <a:xfrm rot="10800000">
              <a:off x="1344293" y="4627715"/>
              <a:ext cx="0" cy="3864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853;p23">
              <a:extLst>
                <a:ext uri="{FF2B5EF4-FFF2-40B4-BE49-F238E27FC236}">
                  <a16:creationId xmlns:a16="http://schemas.microsoft.com/office/drawing/2014/main" id="{7415EACF-E1D8-4314-89EE-C8C3A50EBB65}"/>
                </a:ext>
              </a:extLst>
            </p:cNvPr>
            <p:cNvCxnSpPr>
              <a:cxnSpLocks/>
            </p:cNvCxnSpPr>
            <p:nvPr/>
          </p:nvCxnSpPr>
          <p:spPr>
            <a:xfrm>
              <a:off x="1735935" y="5251695"/>
              <a:ext cx="249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5EA04-FB78-40CF-9046-407A2E33A7A9}"/>
              </a:ext>
            </a:extLst>
          </p:cNvPr>
          <p:cNvPicPr>
            <a:picLocks noChangeAspect="1"/>
          </p:cNvPicPr>
          <p:nvPr/>
        </p:nvPicPr>
        <p:blipFill>
          <a:blip r:embed="rId3"/>
          <a:stretch>
            <a:fillRect/>
          </a:stretch>
        </p:blipFill>
        <p:spPr>
          <a:xfrm>
            <a:off x="2063691" y="3353837"/>
            <a:ext cx="5235560" cy="3270593"/>
          </a:xfrm>
          <a:prstGeom prst="rect">
            <a:avLst/>
          </a:prstGeom>
        </p:spPr>
      </p:pic>
      <p:sp>
        <p:nvSpPr>
          <p:cNvPr id="16386" name="Rectangle 2">
            <a:extLst>
              <a:ext uri="{FF2B5EF4-FFF2-40B4-BE49-F238E27FC236}">
                <a16:creationId xmlns:a16="http://schemas.microsoft.com/office/drawing/2014/main" id="{8613240F-E80D-4046-ABCE-215C7BF7C383}"/>
              </a:ext>
            </a:extLst>
          </p:cNvPr>
          <p:cNvSpPr>
            <a:spLocks noGrp="1" noChangeArrowheads="1"/>
          </p:cNvSpPr>
          <p:nvPr>
            <p:ph type="title" idx="4294967295"/>
          </p:nvPr>
        </p:nvSpPr>
        <p:spPr>
          <a:xfrm>
            <a:off x="1063625" y="-95250"/>
            <a:ext cx="7772400" cy="844550"/>
          </a:xfrm>
        </p:spPr>
        <p:txBody>
          <a:bodyPr/>
          <a:lstStyle/>
          <a:p>
            <a:pPr eaLnBrk="1" hangingPunct="1"/>
            <a:r>
              <a:rPr lang="en-US" altLang="en-US"/>
              <a:t>Interrupt Handling</a:t>
            </a:r>
          </a:p>
        </p:txBody>
      </p:sp>
      <p:sp>
        <p:nvSpPr>
          <p:cNvPr id="16387" name="Rectangle 3">
            <a:extLst>
              <a:ext uri="{FF2B5EF4-FFF2-40B4-BE49-F238E27FC236}">
                <a16:creationId xmlns:a16="http://schemas.microsoft.com/office/drawing/2014/main" id="{B6E9F192-F3F1-45DC-AD4A-5C2AC4D5ADFE}"/>
              </a:ext>
            </a:extLst>
          </p:cNvPr>
          <p:cNvSpPr>
            <a:spLocks noGrp="1" noChangeArrowheads="1"/>
          </p:cNvSpPr>
          <p:nvPr>
            <p:ph type="body" idx="4294967295"/>
          </p:nvPr>
        </p:nvSpPr>
        <p:spPr>
          <a:xfrm>
            <a:off x="449705" y="974361"/>
            <a:ext cx="8445405" cy="2800198"/>
          </a:xfrm>
        </p:spPr>
        <p:txBody>
          <a:bodyPr/>
          <a:lstStyle/>
          <a:p>
            <a:pPr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سیستم‌عامل وضعیت پردازنده را با ذخیره‌ی ثبات‌ها</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(Registers)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و شمارنده‌ی برنامه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(Program Counter)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حفظ می‌کند</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تشخیص می‌دهد که چه نوع وقفه‌ای رخ داده 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بخش‌های جداگانه‌ای از کد مشخص می‌کنند که برای هر نوع وقفه چه اقدامی باید انجام شود</a:t>
            </a:r>
            <a:endParaRPr lang="en-US" altLang="en-US"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0A4ED-9B3D-435C-8DDC-18176012E994}"/>
              </a:ext>
            </a:extLst>
          </p:cNvPr>
          <p:cNvSpPr>
            <a:spLocks noGrp="1"/>
          </p:cNvSpPr>
          <p:nvPr>
            <p:ph type="title"/>
          </p:nvPr>
        </p:nvSpPr>
        <p:spPr/>
        <p:txBody>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وقفه‌ها و پردازنده</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(CPU Interrupts)</a:t>
            </a:r>
            <a:endParaRPr lang="en-US" dirty="0"/>
          </a:p>
        </p:txBody>
      </p:sp>
      <p:sp>
        <p:nvSpPr>
          <p:cNvPr id="5" name="Content Placeholder 4">
            <a:extLst>
              <a:ext uri="{FF2B5EF4-FFF2-40B4-BE49-F238E27FC236}">
                <a16:creationId xmlns:a16="http://schemas.microsoft.com/office/drawing/2014/main" id="{23ECE531-A617-4AE4-81F8-3AABE3231EF4}"/>
              </a:ext>
            </a:extLst>
          </p:cNvPr>
          <p:cNvSpPr>
            <a:spLocks noGrp="1"/>
          </p:cNvSpPr>
          <p:nvPr>
            <p:ph idx="1"/>
          </p:nvPr>
        </p:nvSpPr>
        <p:spPr/>
        <p:txBody>
          <a:bodyPr/>
          <a:lstStyle/>
          <a:p>
            <a:pPr algn="r" rtl="1"/>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هنگامی که پردازنده دچار وقفه می‌شود، آنچه را که در حال انجام آن است متوقف کرده و بلافاصله اجرای خود را به یک مکان ثابت منتقل می‌کند. این مکان معمولاً شامل آدرس شروع روال خدمات وقفه</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(Interrupt Service Routine - ISR)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است. پس از اجرای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ISR</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 پردازنده به محاسبات متوقف‌شده بازمی‌گردد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p>
        </p:txBody>
      </p:sp>
    </p:spTree>
    <p:extLst>
      <p:ext uri="{BB962C8B-B14F-4D97-AF65-F5344CB8AC3E}">
        <p14:creationId xmlns:p14="http://schemas.microsoft.com/office/powerpoint/2010/main" val="76582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8A7FF-6F0A-42F1-AE09-C900C63C97BB}"/>
              </a:ext>
            </a:extLst>
          </p:cNvPr>
          <p:cNvPicPr>
            <a:picLocks noChangeAspect="1"/>
          </p:cNvPicPr>
          <p:nvPr/>
        </p:nvPicPr>
        <p:blipFill rotWithShape="1">
          <a:blip r:embed="rId3"/>
          <a:srcRect l="58246"/>
          <a:stretch/>
        </p:blipFill>
        <p:spPr>
          <a:xfrm>
            <a:off x="457200" y="1207494"/>
            <a:ext cx="3436219" cy="4028173"/>
          </a:xfrm>
          <a:prstGeom prst="rect">
            <a:avLst/>
          </a:prstGeom>
        </p:spPr>
      </p:pic>
      <p:sp>
        <p:nvSpPr>
          <p:cNvPr id="4" name="Title 3">
            <a:extLst>
              <a:ext uri="{FF2B5EF4-FFF2-40B4-BE49-F238E27FC236}">
                <a16:creationId xmlns:a16="http://schemas.microsoft.com/office/drawing/2014/main" id="{B3FDEFBC-EA44-49D1-ABF9-0DBCCBE2942D}"/>
              </a:ext>
            </a:extLst>
          </p:cNvPr>
          <p:cNvSpPr>
            <a:spLocks noGrp="1"/>
          </p:cNvSpPr>
          <p:nvPr>
            <p:ph type="title"/>
          </p:nvPr>
        </p:nvSpPr>
        <p:spPr/>
        <p:txBody>
          <a:bodyPr/>
          <a:lstStyle/>
          <a:p>
            <a:r>
              <a:rPr lang="en-US" dirty="0"/>
              <a:t>Programmable Interrupt Controller</a:t>
            </a:r>
          </a:p>
        </p:txBody>
      </p:sp>
      <p:pic>
        <p:nvPicPr>
          <p:cNvPr id="1026" name="Picture 2">
            <a:extLst>
              <a:ext uri="{FF2B5EF4-FFF2-40B4-BE49-F238E27FC236}">
                <a16:creationId xmlns:a16="http://schemas.microsoft.com/office/drawing/2014/main" id="{43D5616A-0841-4D93-9D86-7B435BB5C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650" y="5243058"/>
            <a:ext cx="2095500" cy="1209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433522-82FB-4778-83E3-DE92AA3E525E}"/>
              </a:ext>
            </a:extLst>
          </p:cNvPr>
          <p:cNvSpPr txBox="1"/>
          <p:nvPr/>
        </p:nvSpPr>
        <p:spPr>
          <a:xfrm>
            <a:off x="91440" y="5386231"/>
            <a:ext cx="6502400" cy="646331"/>
          </a:xfrm>
          <a:prstGeom prst="rect">
            <a:avLst/>
          </a:prstGeom>
          <a:noFill/>
        </p:spPr>
        <p:txBody>
          <a:bodyPr wrap="square">
            <a:spAutoFit/>
          </a:bodyPr>
          <a:lstStyle/>
          <a:p>
            <a:r>
              <a:rPr lang="en-US" b="0" i="0" dirty="0">
                <a:solidFill>
                  <a:srgbClr val="202122"/>
                </a:solidFill>
                <a:effectLst/>
                <a:latin typeface="Arial" panose="020B0604020202020204" pitchFamily="34" charset="0"/>
              </a:rPr>
              <a:t>The </a:t>
            </a:r>
            <a:r>
              <a:rPr lang="en-US" b="0" i="0" u="none" strike="noStrike" dirty="0">
                <a:solidFill>
                  <a:srgbClr val="3366CC"/>
                </a:solidFill>
                <a:effectLst/>
                <a:latin typeface="Arial" panose="020B0604020202020204" pitchFamily="34" charset="0"/>
                <a:hlinkClick r:id="rId5" tooltip="Intel"/>
              </a:rPr>
              <a:t>Intel</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8259</a:t>
            </a:r>
            <a:r>
              <a:rPr lang="en-US" b="0" i="0" dirty="0">
                <a:solidFill>
                  <a:srgbClr val="202122"/>
                </a:solidFill>
                <a:effectLst/>
                <a:latin typeface="Arial" panose="020B0604020202020204" pitchFamily="34" charset="0"/>
              </a:rPr>
              <a:t> is a </a:t>
            </a:r>
            <a:r>
              <a:rPr lang="en-US" b="0" i="0" u="none" strike="noStrike" dirty="0">
                <a:solidFill>
                  <a:srgbClr val="3366CC"/>
                </a:solidFill>
                <a:effectLst/>
                <a:latin typeface="Arial" panose="020B0604020202020204" pitchFamily="34" charset="0"/>
                <a:hlinkClick r:id="rId6" tooltip="Programmable interrupt controller"/>
              </a:rPr>
              <a:t>programmable interrupt controller</a:t>
            </a:r>
            <a:r>
              <a:rPr lang="en-US" b="0" i="0" dirty="0">
                <a:solidFill>
                  <a:srgbClr val="202122"/>
                </a:solidFill>
                <a:effectLst/>
                <a:latin typeface="Arial" panose="020B0604020202020204" pitchFamily="34" charset="0"/>
              </a:rPr>
              <a:t> (PIC) designed for the </a:t>
            </a:r>
            <a:r>
              <a:rPr lang="en-US" b="0" i="0" u="none" strike="noStrike" dirty="0">
                <a:solidFill>
                  <a:srgbClr val="3366CC"/>
                </a:solidFill>
                <a:effectLst/>
                <a:latin typeface="Arial" panose="020B0604020202020204" pitchFamily="34" charset="0"/>
                <a:hlinkClick r:id="rId7" tooltip="Intel 8085"/>
              </a:rPr>
              <a:t>Intel 8085</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8" tooltip="Intel 8086"/>
              </a:rPr>
              <a:t>Intel 8086</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Microprocessor"/>
              </a:rPr>
              <a:t>microprocessors</a:t>
            </a:r>
            <a:r>
              <a:rPr lang="en-US" b="0" i="0" dirty="0">
                <a:solidFill>
                  <a:srgbClr val="202122"/>
                </a:solidFill>
                <a:effectLst/>
                <a:latin typeface="Arial" panose="020B0604020202020204" pitchFamily="34" charset="0"/>
              </a:rPr>
              <a:t>.</a:t>
            </a:r>
            <a:endParaRPr lang="en-US" dirty="0"/>
          </a:p>
        </p:txBody>
      </p:sp>
      <p:sp>
        <p:nvSpPr>
          <p:cNvPr id="7" name="TextBox 6">
            <a:extLst>
              <a:ext uri="{FF2B5EF4-FFF2-40B4-BE49-F238E27FC236}">
                <a16:creationId xmlns:a16="http://schemas.microsoft.com/office/drawing/2014/main" id="{2874D36A-D6BB-4C95-A333-6B4E4F33F27B}"/>
              </a:ext>
            </a:extLst>
          </p:cNvPr>
          <p:cNvSpPr txBox="1"/>
          <p:nvPr/>
        </p:nvSpPr>
        <p:spPr>
          <a:xfrm>
            <a:off x="3549316" y="1207494"/>
            <a:ext cx="4981072" cy="3315908"/>
          </a:xfrm>
          <a:prstGeom prst="rect">
            <a:avLst/>
          </a:prstGeom>
          <a:noFill/>
        </p:spPr>
        <p:txBody>
          <a:bodyPr wrap="square">
            <a:spAutoFit/>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کنترل وقفه توسط 8259 (کنترل‌کننده وقفه برنامه‌پذیر)</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dirty="0">
                <a:effectLst/>
                <a:latin typeface="Calibri" panose="020F0502020204030204" pitchFamily="34" charset="0"/>
                <a:ea typeface="Calibri" panose="020F0502020204030204" pitchFamily="34" charset="0"/>
                <a:cs typeface="B Nazanin" panose="00000400000000000000" pitchFamily="2" charset="-78"/>
              </a:rPr>
              <a:t>قابلیت </a:t>
            </a:r>
            <a:r>
              <a:rPr lang="ar-SA" sz="1800" b="1" dirty="0">
                <a:effectLst/>
                <a:latin typeface="Calibri" panose="020F0502020204030204" pitchFamily="34" charset="0"/>
                <a:ea typeface="Calibri" panose="020F0502020204030204" pitchFamily="34" charset="0"/>
                <a:cs typeface="B Nazanin" panose="00000400000000000000" pitchFamily="2" charset="-78"/>
              </a:rPr>
              <a:t>ارسال حداکثر </a:t>
            </a:r>
            <a:r>
              <a:rPr lang="fa-IR" sz="1800" b="1" dirty="0">
                <a:effectLst/>
                <a:latin typeface="Calibri" panose="020F0502020204030204" pitchFamily="34" charset="0"/>
                <a:ea typeface="Calibri" panose="020F0502020204030204" pitchFamily="34" charset="0"/>
                <a:cs typeface="B Nazanin" panose="00000400000000000000" pitchFamily="2" charset="-78"/>
              </a:rPr>
              <a:t>۸</a:t>
            </a:r>
            <a:r>
              <a:rPr lang="ar-SA" sz="1800" b="1" dirty="0">
                <a:effectLst/>
                <a:latin typeface="Calibri" panose="020F0502020204030204" pitchFamily="34" charset="0"/>
                <a:ea typeface="Calibri" panose="020F0502020204030204" pitchFamily="34" charset="0"/>
                <a:cs typeface="B Nazanin" panose="00000400000000000000" pitchFamily="2" charset="-78"/>
              </a:rPr>
              <a:t> وقفه به</a:t>
            </a:r>
            <a:r>
              <a:rPr lang="en-US" sz="1800" b="1" dirty="0">
                <a:effectLst/>
                <a:latin typeface="Calibri" panose="020F0502020204030204" pitchFamily="34" charset="0"/>
                <a:ea typeface="Calibri" panose="020F0502020204030204" pitchFamily="34" charset="0"/>
                <a:cs typeface="B Nazanin" panose="00000400000000000000" pitchFamily="2" charset="-78"/>
              </a:rPr>
              <a:t> CPU</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dirty="0">
                <a:effectLst/>
                <a:latin typeface="Calibri" panose="020F0502020204030204" pitchFamily="34" charset="0"/>
                <a:ea typeface="Calibri" panose="020F0502020204030204" pitchFamily="34" charset="0"/>
                <a:cs typeface="B Nazanin" panose="00000400000000000000" pitchFamily="2" charset="-78"/>
              </a:rPr>
              <a:t>دستگاه‌ها از طریق </a:t>
            </a:r>
            <a:r>
              <a:rPr lang="en-US" sz="1800" b="1" dirty="0">
                <a:effectLst/>
                <a:latin typeface="Calibri" panose="020F0502020204030204" pitchFamily="34" charset="0"/>
                <a:ea typeface="Calibri" panose="020F0502020204030204" pitchFamily="34" charset="0"/>
                <a:cs typeface="B Nazanin" panose="00000400000000000000" pitchFamily="2" charset="-78"/>
              </a:rPr>
              <a:t>IRQ</a:t>
            </a:r>
            <a:r>
              <a:rPr lang="en-US" sz="1800" dirty="0">
                <a:effectLst/>
                <a:latin typeface="Calibri" panose="020F0502020204030204" pitchFamily="34" charset="0"/>
                <a:ea typeface="Calibri" panose="020F0502020204030204" pitchFamily="34" charset="0"/>
                <a:cs typeface="B Nazanin" panose="00000400000000000000" pitchFamily="2" charset="-78"/>
              </a:rPr>
              <a:t> </a:t>
            </a:r>
            <a:r>
              <a:rPr lang="ar-SA" sz="1800" dirty="0">
                <a:effectLst/>
                <a:latin typeface="Calibri" panose="020F0502020204030204" pitchFamily="34" charset="0"/>
                <a:ea typeface="Calibri" panose="020F0502020204030204" pitchFamily="34" charset="0"/>
                <a:cs typeface="B Nazanin" panose="00000400000000000000" pitchFamily="2" charset="-78"/>
              </a:rPr>
              <a:t>وقفه ایجاد می‌کنند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B Nazanin" panose="00000400000000000000" pitchFamily="2" charset="-78"/>
              </a:rPr>
              <a:t>CPU </a:t>
            </a:r>
            <a:r>
              <a:rPr lang="ar-SA" sz="1800" dirty="0">
                <a:effectLst/>
                <a:latin typeface="Calibri" panose="020F0502020204030204" pitchFamily="34" charset="0"/>
                <a:ea typeface="Calibri" panose="020F0502020204030204" pitchFamily="34" charset="0"/>
                <a:cs typeface="B Nazanin" panose="00000400000000000000" pitchFamily="2" charset="-78"/>
              </a:rPr>
              <a:t>وقفه را تأیید کرده و </a:t>
            </a:r>
            <a:r>
              <a:rPr lang="en-US" sz="1800" b="1" dirty="0">
                <a:effectLst/>
                <a:latin typeface="Calibri" panose="020F0502020204030204" pitchFamily="34" charset="0"/>
                <a:ea typeface="Calibri" panose="020F0502020204030204" pitchFamily="34" charset="0"/>
                <a:cs typeface="B Nazanin" panose="00000400000000000000" pitchFamily="2" charset="-78"/>
              </a:rPr>
              <a:t>8259 </a:t>
            </a:r>
            <a:r>
              <a:rPr lang="ar-SA" sz="1800" b="1" dirty="0">
                <a:effectLst/>
                <a:latin typeface="Calibri" panose="020F0502020204030204" pitchFamily="34" charset="0"/>
                <a:ea typeface="Calibri" panose="020F0502020204030204" pitchFamily="34" charset="0"/>
                <a:cs typeface="B Nazanin" panose="00000400000000000000" pitchFamily="2" charset="-78"/>
              </a:rPr>
              <a:t>را برای شناسایی منبع وقفه</a:t>
            </a:r>
            <a:r>
              <a:rPr lang="ar-SA" sz="1800" dirty="0">
                <a:effectLst/>
                <a:latin typeface="Calibri" panose="020F0502020204030204" pitchFamily="34" charset="0"/>
                <a:ea typeface="Calibri" panose="020F0502020204030204" pitchFamily="34" charset="0"/>
                <a:cs typeface="B Nazanin" panose="00000400000000000000" pitchFamily="2" charset="-78"/>
              </a:rPr>
              <a:t> پرس‌وجو می‌کند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Calibri" panose="020F0502020204030204" pitchFamily="34" charset="0"/>
                <a:ea typeface="Calibri" panose="020F0502020204030204" pitchFamily="34" charset="0"/>
                <a:cs typeface="B Nazanin" panose="00000400000000000000" pitchFamily="2" charset="-78"/>
              </a:rPr>
              <a:t>اولویت‌ها می‌توانند به هر خط</a:t>
            </a:r>
            <a:r>
              <a:rPr lang="en-US" sz="1800" b="1" dirty="0">
                <a:effectLst/>
                <a:latin typeface="Calibri" panose="020F0502020204030204" pitchFamily="34" charset="0"/>
                <a:ea typeface="Calibri" panose="020F0502020204030204" pitchFamily="34" charset="0"/>
                <a:cs typeface="B Nazanin" panose="00000400000000000000" pitchFamily="2" charset="-78"/>
              </a:rPr>
              <a:t> IRQ </a:t>
            </a:r>
            <a:r>
              <a:rPr lang="ar-SA" sz="1800" b="1" dirty="0">
                <a:effectLst/>
                <a:latin typeface="Calibri" panose="020F0502020204030204" pitchFamily="34" charset="0"/>
                <a:ea typeface="Calibri" panose="020F0502020204030204" pitchFamily="34" charset="0"/>
                <a:cs typeface="B Nazanin" panose="00000400000000000000" pitchFamily="2" charset="-78"/>
              </a:rPr>
              <a:t>اختصاص داده شوند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Calibri" panose="020F0502020204030204" pitchFamily="34" charset="0"/>
                <a:ea typeface="Calibri" panose="020F0502020204030204" pitchFamily="34" charset="0"/>
                <a:cs typeface="B Nazanin" panose="00000400000000000000" pitchFamily="2" charset="-78"/>
              </a:rPr>
              <a:t>چندین 8259 می‌توانند به‌صورت آبشاری برای پشتیبانی از تعداد بیشتری وقفه استفاده شوند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0194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24DC9-6FEA-4BBF-8A57-F824A22F323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1D27AEB-B9A1-4559-B5CE-8CB52F50EE39}"/>
              </a:ext>
            </a:extLst>
          </p:cNvPr>
          <p:cNvPicPr>
            <a:picLocks noGrp="1" noChangeAspect="1"/>
          </p:cNvPicPr>
          <p:nvPr>
            <p:ph idx="4294967295"/>
          </p:nvPr>
        </p:nvPicPr>
        <p:blipFill>
          <a:blip r:embed="rId3"/>
          <a:stretch>
            <a:fillRect/>
          </a:stretch>
        </p:blipFill>
        <p:spPr>
          <a:xfrm>
            <a:off x="0" y="571500"/>
            <a:ext cx="7399338" cy="5192713"/>
          </a:xfrm>
        </p:spPr>
      </p:pic>
    </p:spTree>
    <p:extLst>
      <p:ext uri="{BB962C8B-B14F-4D97-AF65-F5344CB8AC3E}">
        <p14:creationId xmlns:p14="http://schemas.microsoft.com/office/powerpoint/2010/main" val="287616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784A9-4D03-41FD-BB35-3E2B84275FD5}"/>
              </a:ext>
            </a:extLst>
          </p:cNvPr>
          <p:cNvPicPr>
            <a:picLocks noChangeAspect="1"/>
          </p:cNvPicPr>
          <p:nvPr/>
        </p:nvPicPr>
        <p:blipFill rotWithShape="1">
          <a:blip r:embed="rId3"/>
          <a:srcRect b="33765"/>
          <a:stretch/>
        </p:blipFill>
        <p:spPr>
          <a:xfrm>
            <a:off x="778183" y="731382"/>
            <a:ext cx="7587634" cy="3494246"/>
          </a:xfrm>
          <a:prstGeom prst="rect">
            <a:avLst/>
          </a:prstGeom>
        </p:spPr>
      </p:pic>
      <p:sp>
        <p:nvSpPr>
          <p:cNvPr id="2" name="Title 1">
            <a:extLst>
              <a:ext uri="{FF2B5EF4-FFF2-40B4-BE49-F238E27FC236}">
                <a16:creationId xmlns:a16="http://schemas.microsoft.com/office/drawing/2014/main" id="{85A627FB-6F5C-4E19-80EF-118FC9D36E0D}"/>
              </a:ext>
            </a:extLst>
          </p:cNvPr>
          <p:cNvSpPr>
            <a:spLocks noGrp="1"/>
          </p:cNvSpPr>
          <p:nvPr>
            <p:ph type="title"/>
          </p:nvPr>
        </p:nvSpPr>
        <p:spPr/>
        <p:txBody>
          <a:bodyPr/>
          <a:lstStyle/>
          <a:p>
            <a:r>
              <a:rPr lang="en-US" dirty="0"/>
              <a:t>New systems Interrupt handler per CPU</a:t>
            </a:r>
          </a:p>
        </p:txBody>
      </p:sp>
      <p:sp>
        <p:nvSpPr>
          <p:cNvPr id="5" name="TextBox 4">
            <a:extLst>
              <a:ext uri="{FF2B5EF4-FFF2-40B4-BE49-F238E27FC236}">
                <a16:creationId xmlns:a16="http://schemas.microsoft.com/office/drawing/2014/main" id="{85CF6A7F-549A-4289-A99C-14686580E75A}"/>
              </a:ext>
            </a:extLst>
          </p:cNvPr>
          <p:cNvSpPr txBox="1"/>
          <p:nvPr/>
        </p:nvSpPr>
        <p:spPr>
          <a:xfrm>
            <a:off x="1092728" y="4255236"/>
            <a:ext cx="7700210" cy="260276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Times New Roman" panose="02020603050405020304" pitchFamily="18" charset="0"/>
                <a:ea typeface="Times New Roman" panose="02020603050405020304" pitchFamily="18" charset="0"/>
                <a:cs typeface="B Nazanin" panose="00000400000000000000" pitchFamily="2" charset="-78"/>
              </a:rPr>
              <a:t>وقفه‌های خارجی</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 (External Interrupts) </a:t>
            </a:r>
            <a:r>
              <a:rPr lang="ar-SA" sz="2000" b="1" dirty="0">
                <a:effectLst/>
                <a:latin typeface="Times New Roman" panose="02020603050405020304" pitchFamily="18" charset="0"/>
                <a:ea typeface="Times New Roman" panose="02020603050405020304" pitchFamily="18" charset="0"/>
                <a:cs typeface="B Nazanin" panose="00000400000000000000" pitchFamily="2" charset="-78"/>
              </a:rPr>
              <a:t>در سیستم‌های چندپردازنده‌ای از طریق</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 APIC </a:t>
            </a:r>
            <a:r>
              <a:rPr lang="ar-SA" sz="2000" b="1" dirty="0">
                <a:effectLst/>
                <a:latin typeface="Times New Roman" panose="02020603050405020304" pitchFamily="18" charset="0"/>
                <a:ea typeface="Times New Roman" panose="02020603050405020304" pitchFamily="18" charset="0"/>
                <a:cs typeface="B Nazanin" panose="00000400000000000000" pitchFamily="2" charset="-78"/>
              </a:rPr>
              <a:t>از دستگاه‌های جانبی به پردازنده‌ها منتقل می‌شوند</a:t>
            </a:r>
            <a:r>
              <a:rPr lang="en-US" sz="2000" b="1"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000" dirty="0">
                <a:effectLst/>
                <a:latin typeface="Times New Roman" panose="02020603050405020304" pitchFamily="18" charset="0"/>
                <a:ea typeface="Times New Roman" panose="02020603050405020304" pitchFamily="18" charset="0"/>
                <a:cs typeface="B Nazanin" panose="00000400000000000000" pitchFamily="2" charset="-78"/>
              </a:rPr>
            </a:b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APIC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وقفه‌ها را به پردازنده‌ها توزیع و اولویت‌بندی می‌کند</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000" dirty="0">
                <a:effectLst/>
                <a:latin typeface="Times New Roman" panose="02020603050405020304" pitchFamily="18" charset="0"/>
                <a:ea typeface="Times New Roman" panose="02020603050405020304" pitchFamily="18" charset="0"/>
                <a:cs typeface="B Nazanin" panose="00000400000000000000" pitchFamily="2" charset="-78"/>
              </a:rPr>
            </a:b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APIC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شامل دو بخش است</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APIC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محلی</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 (LAPIC)</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APIC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ورودی/خروجی</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 (I/O APIC)</a:t>
            </a:r>
            <a:br>
              <a:rPr lang="en-US" sz="20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ارتباط بین</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 APIC</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ها از طریق یک گذرگاه</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 (Bus)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ویژه‌ی سه‌سیمی</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 APIC </a:t>
            </a:r>
            <a:r>
              <a:rPr lang="ar-SA" sz="2000" dirty="0">
                <a:effectLst/>
                <a:latin typeface="Times New Roman" panose="02020603050405020304" pitchFamily="18" charset="0"/>
                <a:ea typeface="Times New Roman" panose="02020603050405020304" pitchFamily="18" charset="0"/>
                <a:cs typeface="B Nazanin" panose="00000400000000000000" pitchFamily="2" charset="-78"/>
              </a:rPr>
              <a:t>انجام می‌شود</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6345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62E9AF6-A990-460B-9B63-FA0A832B8B48}"/>
              </a:ext>
            </a:extLst>
          </p:cNvPr>
          <p:cNvSpPr>
            <a:spLocks noGrp="1" noChangeArrowheads="1"/>
          </p:cNvSpPr>
          <p:nvPr>
            <p:ph type="title" idx="4294967295"/>
          </p:nvPr>
        </p:nvSpPr>
        <p:spPr/>
        <p:txBody>
          <a:bodyPr/>
          <a:lstStyle/>
          <a:p>
            <a:pPr eaLnBrk="1" hangingPunct="1"/>
            <a:r>
              <a:rPr lang="en-US" altLang="en-US" sz="3600"/>
              <a:t>I/O Structure</a:t>
            </a:r>
          </a:p>
        </p:txBody>
      </p:sp>
      <p:sp>
        <p:nvSpPr>
          <p:cNvPr id="18435" name="Rectangle 3">
            <a:extLst>
              <a:ext uri="{FF2B5EF4-FFF2-40B4-BE49-F238E27FC236}">
                <a16:creationId xmlns:a16="http://schemas.microsoft.com/office/drawing/2014/main" id="{294C581E-5ED6-4E04-87DF-51A95F142A26}"/>
              </a:ext>
            </a:extLst>
          </p:cNvPr>
          <p:cNvSpPr>
            <a:spLocks noGrp="1" noChangeArrowheads="1"/>
          </p:cNvSpPr>
          <p:nvPr>
            <p:ph type="body" idx="4294967295"/>
          </p:nvPr>
        </p:nvSpPr>
        <p:spPr>
          <a:xfrm>
            <a:off x="457200" y="962525"/>
            <a:ext cx="8518358" cy="5617661"/>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عملیات ورودی/خروجی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و بازگشت کنترل به برنامه‌ی کاربر</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پس از شروع</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کنترل تنها پس از تکمیل</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به برنامه‌ی کاربر بازمی‌گردد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دستور </a:t>
            </a:r>
            <a:r>
              <a:rPr lang="en-US" sz="2400" i="1" dirty="0">
                <a:effectLst/>
                <a:latin typeface="Times New Roman" panose="02020603050405020304" pitchFamily="18" charset="0"/>
                <a:ea typeface="Times New Roman" panose="02020603050405020304" pitchFamily="18" charset="0"/>
                <a:cs typeface="B Nazanin" panose="00000400000000000000" pitchFamily="2" charset="-78"/>
              </a:rPr>
              <a:t>Wait</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پردازنده را تا زمان وقوع وقفه‌ی بعدی در حالت بیکار قرار می‌دهد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حلقه‌ی انتظار</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(Wait Loop)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موجب رقابت برای دسترسی به حافظه می‌شود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هر لحظه، تنها یک درخواست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فعال است و پردازش همزمان</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وجود ندارد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پس از شروع</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کنترل بدون انتظار برای تکمیل عملیات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به برنامه‌ی کاربر بازمی‌گردد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62E9AF6-A990-460B-9B63-FA0A832B8B48}"/>
              </a:ext>
            </a:extLst>
          </p:cNvPr>
          <p:cNvSpPr>
            <a:spLocks noGrp="1" noChangeArrowheads="1"/>
          </p:cNvSpPr>
          <p:nvPr>
            <p:ph type="title" idx="4294967295"/>
          </p:nvPr>
        </p:nvSpPr>
        <p:spPr/>
        <p:txBody>
          <a:bodyPr/>
          <a:lstStyle/>
          <a:p>
            <a:pPr eaLnBrk="1" hangingPunct="1"/>
            <a:r>
              <a:rPr lang="en-US" altLang="en-US" sz="3600"/>
              <a:t>I/O Structure</a:t>
            </a:r>
          </a:p>
        </p:txBody>
      </p:sp>
      <p:sp>
        <p:nvSpPr>
          <p:cNvPr id="18435" name="Rectangle 3">
            <a:extLst>
              <a:ext uri="{FF2B5EF4-FFF2-40B4-BE49-F238E27FC236}">
                <a16:creationId xmlns:a16="http://schemas.microsoft.com/office/drawing/2014/main" id="{294C581E-5ED6-4E04-87DF-51A95F142A26}"/>
              </a:ext>
            </a:extLst>
          </p:cNvPr>
          <p:cNvSpPr>
            <a:spLocks noGrp="1" noChangeArrowheads="1"/>
          </p:cNvSpPr>
          <p:nvPr>
            <p:ph type="body" idx="4294967295"/>
          </p:nvPr>
        </p:nvSpPr>
        <p:spPr>
          <a:xfrm>
            <a:off x="457200" y="962525"/>
            <a:ext cx="8518358" cy="5617661"/>
          </a:xfrm>
        </p:spPr>
        <p:txBody>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System Call</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(سیستم‌کال) درخواستی به سیستم‌عامل است که اجازه می‌دهد کاربر برای تکمیل</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منتظر بماند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جدول وضعیت دستگاه</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(Device-Status Table)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برای هر دستگاه ورودی/خروجی یک ورودی دارد که نوع، آدرس و وضعیت آن را نشان می‌دهد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 با استفاده از این جدول وضعیت دستگاه را تعیین کرده و در صورت نیاز مدخل مربوطه را برای ثبت وقفه تغییر می‌دهد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782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FAA0410-EB27-41CC-82F1-9D4B8BCC7478}"/>
              </a:ext>
            </a:extLst>
          </p:cNvPr>
          <p:cNvSpPr>
            <a:spLocks noGrp="1" noChangeArrowheads="1"/>
          </p:cNvSpPr>
          <p:nvPr>
            <p:ph type="title" idx="4294967295"/>
          </p:nvPr>
        </p:nvSpPr>
        <p:spPr>
          <a:xfrm>
            <a:off x="457200" y="214313"/>
            <a:ext cx="8229600" cy="576262"/>
          </a:xfrm>
        </p:spPr>
        <p:txBody>
          <a:bodyPr/>
          <a:lstStyle/>
          <a:p>
            <a:pPr eaLnBrk="1" hangingPunct="1"/>
            <a:r>
              <a:rPr lang="en-US" altLang="en-US"/>
              <a:t>Interrupt Timeline</a:t>
            </a:r>
          </a:p>
        </p:txBody>
      </p:sp>
      <p:pic>
        <p:nvPicPr>
          <p:cNvPr id="17411" name="Picture 4">
            <a:extLst>
              <a:ext uri="{FF2B5EF4-FFF2-40B4-BE49-F238E27FC236}">
                <a16:creationId xmlns:a16="http://schemas.microsoft.com/office/drawing/2014/main" id="{674BAF6D-9CF2-46F7-9A84-2F9777BD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1277938"/>
            <a:ext cx="62642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1ADC055-B71C-47C3-83DF-3403EA44E9FD}"/>
              </a:ext>
            </a:extLst>
          </p:cNvPr>
          <p:cNvPicPr>
            <a:picLocks noChangeAspect="1"/>
          </p:cNvPicPr>
          <p:nvPr/>
        </p:nvPicPr>
        <p:blipFill>
          <a:blip r:embed="rId4"/>
          <a:stretch>
            <a:fillRect/>
          </a:stretch>
        </p:blipFill>
        <p:spPr>
          <a:xfrm>
            <a:off x="173141" y="1033111"/>
            <a:ext cx="8970859" cy="488607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0F776-7CEE-48C9-B5D6-2B55FC731515}"/>
              </a:ext>
            </a:extLst>
          </p:cNvPr>
          <p:cNvPicPr>
            <a:picLocks noChangeAspect="1"/>
          </p:cNvPicPr>
          <p:nvPr/>
        </p:nvPicPr>
        <p:blipFill>
          <a:blip r:embed="rId3"/>
          <a:stretch>
            <a:fillRect/>
          </a:stretch>
        </p:blipFill>
        <p:spPr>
          <a:xfrm>
            <a:off x="659927" y="-5411"/>
            <a:ext cx="7326368" cy="6858000"/>
          </a:xfrm>
          <a:prstGeom prst="rect">
            <a:avLst/>
          </a:prstGeom>
        </p:spPr>
      </p:pic>
    </p:spTree>
    <p:extLst>
      <p:ext uri="{BB962C8B-B14F-4D97-AF65-F5344CB8AC3E}">
        <p14:creationId xmlns:p14="http://schemas.microsoft.com/office/powerpoint/2010/main" val="560697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80072597-32BB-44E5-8246-E181086C1AEE}"/>
              </a:ext>
            </a:extLst>
          </p:cNvPr>
          <p:cNvSpPr>
            <a:spLocks noGrp="1"/>
          </p:cNvSpPr>
          <p:nvPr>
            <p:ph type="title"/>
          </p:nvPr>
        </p:nvSpPr>
        <p:spPr>
          <a:xfrm>
            <a:off x="1287463" y="277813"/>
            <a:ext cx="7399337" cy="576262"/>
          </a:xfrm>
        </p:spPr>
        <p:txBody>
          <a:bodyPr/>
          <a:lstStyle/>
          <a:p>
            <a:r>
              <a:rPr lang="en-US" altLang="en-US" sz="2800"/>
              <a:t>Storage Definitions and Notation Review</a:t>
            </a:r>
          </a:p>
        </p:txBody>
      </p:sp>
      <p:sp>
        <p:nvSpPr>
          <p:cNvPr id="19459" name="Rectangle 5">
            <a:extLst>
              <a:ext uri="{FF2B5EF4-FFF2-40B4-BE49-F238E27FC236}">
                <a16:creationId xmlns:a16="http://schemas.microsoft.com/office/drawing/2014/main" id="{33BF220D-BE67-4F74-87B1-AE7A5428674F}"/>
              </a:ext>
            </a:extLst>
          </p:cNvPr>
          <p:cNvSpPr>
            <a:spLocks noChangeArrowheads="1"/>
          </p:cNvSpPr>
          <p:nvPr/>
        </p:nvSpPr>
        <p:spPr bwMode="auto">
          <a:xfrm>
            <a:off x="345440" y="1026161"/>
            <a:ext cx="8444991" cy="4868384"/>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algn="r" rtl="1">
              <a:lnSpc>
                <a:spcPct val="107000"/>
              </a:lnSpc>
              <a:spcBef>
                <a:spcPts val="0"/>
              </a:spcBef>
              <a:spcAft>
                <a:spcPts val="800"/>
              </a:spcAf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واحدهای ذخیره‌سازی کامپیوتر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واحد پایه ذخیره‌سازی در کامپیوتر بیت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یک بیت می‌تواند یکی از دو مقدار 0 یا 1 را ذخیره کند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تمامی سایر انواع ذخیره‌سازی در کامپیوترها بر اساس مجموعه‌ای از بیت‌ها ساخته شده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با داشتن تعداد کافی بیت‌ها، می‌توان اعداد، حروف، تصاویر، فیلم‌ها، صداها، اسناد و برنامه‌ها را نمایندگی کرد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بایت برابر با 8 بیت است،</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 و در بیشتر کامپیوترها کوچک‌ترین واحد ذخیره‌سازی قابل استفاده است. اصطلاح کمتر رایج "کلمه</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(word)"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است که واحد داده‌ای بومی معماری خاص کامپیوتر می‌باشد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ذخیره‌سازی کامپیوتر و بیشتر توان عملیاتی آن معمولاً در واحد بایت و مجموعه‌هایی از بایت‌ها اندازه‌گیری و پردازش می‌شود</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کیلوبایت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(KB)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برابر با 1,024 بایت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مگابایت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(MB)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برابر با 1,0242 بایت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گیگابایت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(GB)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برابر با 1,0243 بایت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ترابایت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(TB)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برابر با 1,0244 بایت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یک پتابایت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(PB) </a:t>
            </a: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برابر با 1,0245 بایت است</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E0A4-02D3-4823-9CC9-C31E0D5675C4}"/>
              </a:ext>
            </a:extLst>
          </p:cNvPr>
          <p:cNvSpPr>
            <a:spLocks noGrp="1"/>
          </p:cNvSpPr>
          <p:nvPr>
            <p:ph type="title"/>
          </p:nvPr>
        </p:nvSpPr>
        <p:spPr/>
        <p:txBody>
          <a:bodyPr/>
          <a:lstStyle/>
          <a:p>
            <a:r>
              <a:rPr lang="en-US" dirty="0"/>
              <a:t>Outline of this Course</a:t>
            </a:r>
          </a:p>
        </p:txBody>
      </p:sp>
      <p:sp>
        <p:nvSpPr>
          <p:cNvPr id="3" name="Content Placeholder 2">
            <a:extLst>
              <a:ext uri="{FF2B5EF4-FFF2-40B4-BE49-F238E27FC236}">
                <a16:creationId xmlns:a16="http://schemas.microsoft.com/office/drawing/2014/main" id="{45C2BFD8-9B43-4E34-ACAF-7031CAEE5E93}"/>
              </a:ext>
            </a:extLst>
          </p:cNvPr>
          <p:cNvSpPr>
            <a:spLocks noGrp="1"/>
          </p:cNvSpPr>
          <p:nvPr>
            <p:ph idx="1"/>
          </p:nvPr>
        </p:nvSpPr>
        <p:spPr/>
        <p:txBody>
          <a:bodyPr/>
          <a:lstStyle/>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فرآیندها</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(Processes)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رشته‌ها و هم‌زمانی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(Threads and Concurrency)</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زمان‌بندی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CPU (CPU Scheduling)</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fa-IR" sz="2800" b="1">
                <a:effectLst/>
                <a:latin typeface="Times New Roman" panose="02020603050405020304" pitchFamily="18" charset="0"/>
                <a:ea typeface="Times New Roman" panose="02020603050405020304" pitchFamily="18" charset="0"/>
                <a:cs typeface="B Nazanin" panose="00000400000000000000" pitchFamily="2" charset="-78"/>
              </a:rPr>
              <a:t>بن بست‌ها </a:t>
            </a:r>
            <a:r>
              <a:rPr lang="en-US" sz="2800" b="1">
                <a:effectLst/>
                <a:latin typeface="Times New Roman" panose="02020603050405020304" pitchFamily="18" charset="0"/>
                <a:ea typeface="Times New Roman" panose="02020603050405020304" pitchFamily="18" charset="0"/>
                <a:cs typeface="B Nazanin" panose="00000400000000000000" pitchFamily="2" charset="-78"/>
              </a:rPr>
              <a:t> </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(Deadlocks)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حافظه اصلی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(Main Memory)</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حافظه مجازی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(Virtual Memory)</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ساختار ذخیره‌سازی حجیم</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(Mass-Storage Structure)</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365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19967FA-7A85-432C-89CB-F359DE29B751}"/>
              </a:ext>
            </a:extLst>
          </p:cNvPr>
          <p:cNvSpPr>
            <a:spLocks noGrp="1" noChangeArrowheads="1"/>
          </p:cNvSpPr>
          <p:nvPr>
            <p:ph type="title" idx="4294967295"/>
          </p:nvPr>
        </p:nvSpPr>
        <p:spPr>
          <a:xfrm>
            <a:off x="457200" y="198438"/>
            <a:ext cx="8229600" cy="576262"/>
          </a:xfrm>
        </p:spPr>
        <p:txBody>
          <a:bodyPr/>
          <a:lstStyle/>
          <a:p>
            <a:pPr eaLnBrk="1" hangingPunct="1"/>
            <a:r>
              <a:rPr lang="en-US" altLang="en-US"/>
              <a:t>Storage Structure</a:t>
            </a:r>
          </a:p>
        </p:txBody>
      </p:sp>
      <p:sp>
        <p:nvSpPr>
          <p:cNvPr id="20483" name="Rectangle 3">
            <a:extLst>
              <a:ext uri="{FF2B5EF4-FFF2-40B4-BE49-F238E27FC236}">
                <a16:creationId xmlns:a16="http://schemas.microsoft.com/office/drawing/2014/main" id="{8A42DF6C-9AA1-428A-B57A-7D8132C004A3}"/>
              </a:ext>
            </a:extLst>
          </p:cNvPr>
          <p:cNvSpPr>
            <a:spLocks noGrp="1" noChangeArrowheads="1"/>
          </p:cNvSpPr>
          <p:nvPr>
            <p:ph type="body" idx="4294967295"/>
          </p:nvPr>
        </p:nvSpPr>
        <p:spPr>
          <a:xfrm>
            <a:off x="806450" y="1138238"/>
            <a:ext cx="7612063" cy="4805362"/>
          </a:xfrm>
        </p:spPr>
        <p:txBody>
          <a:bodyPr/>
          <a:lstStyle/>
          <a:p>
            <a:pPr marL="0" marR="0" algn="r" rtl="1">
              <a:lnSpc>
                <a:spcPct val="107000"/>
              </a:lnSpc>
              <a:spcBef>
                <a:spcPts val="0"/>
              </a:spcBef>
              <a:spcAft>
                <a:spcPts val="800"/>
              </a:spcAf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حافظه اصلی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(Main Memory)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و ذخیره‌سازی ثانویه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(Secondary Storage)</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حافظه‌ی اصلی، تنها رسانه‌ی ذخیره‌سازی بزرگی است که پردازنده مستقیماً به آن دسترسی دارد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lvl="1"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دسترسی تصادفی دارد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lvl="1"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معمولاً فرّار</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(Volatile)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حافظه‌ی ثانویه، گسترشی از حافظه‌ی اصلی است که ظرفیت ذخیره‌سازی بزرگ و غیرفرّاری را فراهم می‌کند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0711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19967FA-7A85-432C-89CB-F359DE29B751}"/>
              </a:ext>
            </a:extLst>
          </p:cNvPr>
          <p:cNvSpPr>
            <a:spLocks noGrp="1" noChangeArrowheads="1"/>
          </p:cNvSpPr>
          <p:nvPr>
            <p:ph type="title" idx="4294967295"/>
          </p:nvPr>
        </p:nvSpPr>
        <p:spPr>
          <a:xfrm>
            <a:off x="457200" y="198438"/>
            <a:ext cx="8229600" cy="576262"/>
          </a:xfrm>
        </p:spPr>
        <p:txBody>
          <a:bodyPr/>
          <a:lstStyle/>
          <a:p>
            <a:pPr eaLnBrk="1" hangingPunct="1"/>
            <a:r>
              <a:rPr lang="en-US" altLang="en-US"/>
              <a:t>Storage Structure</a:t>
            </a:r>
          </a:p>
        </p:txBody>
      </p:sp>
      <p:sp>
        <p:nvSpPr>
          <p:cNvPr id="20483" name="Rectangle 3">
            <a:extLst>
              <a:ext uri="{FF2B5EF4-FFF2-40B4-BE49-F238E27FC236}">
                <a16:creationId xmlns:a16="http://schemas.microsoft.com/office/drawing/2014/main" id="{8A42DF6C-9AA1-428A-B57A-7D8132C004A3}"/>
              </a:ext>
            </a:extLst>
          </p:cNvPr>
          <p:cNvSpPr>
            <a:spLocks noGrp="1" noChangeArrowheads="1"/>
          </p:cNvSpPr>
          <p:nvPr>
            <p:ph type="body" idx="4294967295"/>
          </p:nvPr>
        </p:nvSpPr>
        <p:spPr>
          <a:xfrm>
            <a:off x="806450" y="1138238"/>
            <a:ext cx="7612063" cy="4805362"/>
          </a:xfrm>
        </p:spPr>
        <p:txBody>
          <a:bodyPr/>
          <a:lstStyle/>
          <a:p>
            <a:pPr marL="0" marR="0" algn="r" rtl="1">
              <a:lnSpc>
                <a:spcPct val="107000"/>
              </a:lnSpc>
              <a:spcBef>
                <a:spcPts val="0"/>
              </a:spcBef>
              <a:spcAft>
                <a:spcPts val="800"/>
              </a:spcAf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دیسک‌های سخت و ذخیره‌سازی</a:t>
            </a:r>
            <a:r>
              <a:rPr lang="fa-IR" sz="2800" b="1"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Solid-state disk</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 حالت‌جامد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دیسک‌های سخت از صفحات فلزی یا شیشه‌ای سختی تشکیل شده‌اند که با مواد مغناطیسی پوشیده شده‌اند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سطح دیسک به‌صورت منطقی به شیارها</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(Tracks)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تقسیم شده است که هر شیار به بخش‌هایی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(Sectors)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تقسیم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کنترل‌کننده‌ی دیسک، تعامل منطقی بین دستگاه و رایانه را تعیین می‌کند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دیسک‌های حالت‌جامد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(SSD)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سریع‌تر و غیرفرّار هستند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دارای فناوری‌های مختلفی بوده و روز‌به‌روز محبوب‌تر می‌شوند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0644225-21A8-4691-99DE-5A23AE5833A2}"/>
              </a:ext>
            </a:extLst>
          </p:cNvPr>
          <p:cNvSpPr>
            <a:spLocks noGrp="1" noChangeArrowheads="1"/>
          </p:cNvSpPr>
          <p:nvPr>
            <p:ph type="title" idx="4294967295"/>
          </p:nvPr>
        </p:nvSpPr>
        <p:spPr>
          <a:xfrm>
            <a:off x="876300" y="211138"/>
            <a:ext cx="7661275" cy="576262"/>
          </a:xfrm>
        </p:spPr>
        <p:txBody>
          <a:bodyPr/>
          <a:lstStyle/>
          <a:p>
            <a:pPr eaLnBrk="1" hangingPunct="1"/>
            <a:r>
              <a:rPr lang="en-US" altLang="en-US"/>
              <a:t>Storage Hierarchy</a:t>
            </a:r>
          </a:p>
        </p:txBody>
      </p:sp>
      <p:sp>
        <p:nvSpPr>
          <p:cNvPr id="39939" name="Rectangle 3">
            <a:extLst>
              <a:ext uri="{FF2B5EF4-FFF2-40B4-BE49-F238E27FC236}">
                <a16:creationId xmlns:a16="http://schemas.microsoft.com/office/drawing/2014/main" id="{D703547F-8757-4059-B0DB-0941113BB6DC}"/>
              </a:ext>
            </a:extLst>
          </p:cNvPr>
          <p:cNvSpPr>
            <a:spLocks noGrp="1" noChangeArrowheads="1"/>
          </p:cNvSpPr>
          <p:nvPr>
            <p:ph type="body" idx="4294967295"/>
          </p:nvPr>
        </p:nvSpPr>
        <p:spPr>
          <a:xfrm>
            <a:off x="503367" y="883653"/>
            <a:ext cx="8137265" cy="4867953"/>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سیستم‌های ذخیره‌سازی در یک سلسله‌مراتب سازمان‌دهی می‌شوند بر اساس</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سرعت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هزینه</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فرّار بودن</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Caching</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کپی کردن اطلاعات در یک سیستم ذخیره‌سازی سریع‌تر. حافظه‌ی اصلی می‌تواند به‌عنوان یک حافظه نهان</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(Cache)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برای ذخیره‌سازی ثانویه دیده 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4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درایور دستگاه</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برای هر کنترل‌کننده‌ی دستگاه ورودی/خروجی جهت مدیریت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وجود دارد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4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این درایور یک رابط یکپارچه بین کنترل‌کننده‌ی دستگاه و کرنل فراهم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C8143CB-221D-4E46-ACB1-F240385D0011}"/>
              </a:ext>
            </a:extLst>
          </p:cNvPr>
          <p:cNvSpPr>
            <a:spLocks noGrp="1" noChangeArrowheads="1"/>
          </p:cNvSpPr>
          <p:nvPr>
            <p:ph type="title" idx="4294967295"/>
          </p:nvPr>
        </p:nvSpPr>
        <p:spPr>
          <a:xfrm>
            <a:off x="457200" y="198438"/>
            <a:ext cx="8126413" cy="576262"/>
          </a:xfrm>
        </p:spPr>
        <p:txBody>
          <a:bodyPr/>
          <a:lstStyle/>
          <a:p>
            <a:pPr eaLnBrk="1" hangingPunct="1"/>
            <a:r>
              <a:rPr lang="en-US" altLang="en-US"/>
              <a:t>Storage-Device Hierarchy</a:t>
            </a:r>
          </a:p>
        </p:txBody>
      </p:sp>
      <p:pic>
        <p:nvPicPr>
          <p:cNvPr id="41987" name="Picture 2">
            <a:extLst>
              <a:ext uri="{FF2B5EF4-FFF2-40B4-BE49-F238E27FC236}">
                <a16:creationId xmlns:a16="http://schemas.microsoft.com/office/drawing/2014/main" id="{96241ED2-B618-4D08-8846-8009538AC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1455738"/>
            <a:ext cx="7483475"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0638B96-DF2B-4D8C-9A35-46ABC3264B5E}"/>
              </a:ext>
            </a:extLst>
          </p:cNvPr>
          <p:cNvSpPr>
            <a:spLocks noGrp="1" noChangeArrowheads="1"/>
          </p:cNvSpPr>
          <p:nvPr>
            <p:ph type="title" idx="4294967295"/>
          </p:nvPr>
        </p:nvSpPr>
        <p:spPr>
          <a:xfrm>
            <a:off x="835025" y="212725"/>
            <a:ext cx="7702550" cy="576263"/>
          </a:xfrm>
        </p:spPr>
        <p:txBody>
          <a:bodyPr/>
          <a:lstStyle/>
          <a:p>
            <a:r>
              <a:rPr lang="en-US" altLang="en-US"/>
              <a:t>How a Modern Computer Works</a:t>
            </a:r>
          </a:p>
        </p:txBody>
      </p:sp>
      <p:sp>
        <p:nvSpPr>
          <p:cNvPr id="44035" name="TextBox 3">
            <a:extLst>
              <a:ext uri="{FF2B5EF4-FFF2-40B4-BE49-F238E27FC236}">
                <a16:creationId xmlns:a16="http://schemas.microsoft.com/office/drawing/2014/main" id="{07234D76-D26C-4251-8F66-89C4244B1D8C}"/>
              </a:ext>
            </a:extLst>
          </p:cNvPr>
          <p:cNvSpPr txBox="1">
            <a:spLocks noChangeArrowheads="1"/>
          </p:cNvSpPr>
          <p:nvPr/>
        </p:nvSpPr>
        <p:spPr bwMode="auto">
          <a:xfrm>
            <a:off x="4787900" y="5637213"/>
            <a:ext cx="2874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sz="1400" i="1" dirty="0">
                <a:latin typeface="Verdana" panose="020B0604030504040204" pitchFamily="34" charset="0"/>
              </a:rPr>
              <a:t>A von Neumann architecture</a:t>
            </a:r>
          </a:p>
        </p:txBody>
      </p:sp>
      <p:pic>
        <p:nvPicPr>
          <p:cNvPr id="44036" name="Picture 2">
            <a:extLst>
              <a:ext uri="{FF2B5EF4-FFF2-40B4-BE49-F238E27FC236}">
                <a16:creationId xmlns:a16="http://schemas.microsoft.com/office/drawing/2014/main" id="{BDD5B21A-1DF1-4FBF-8A3A-8CDE974C3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1352550"/>
            <a:ext cx="512286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BF26148-599A-4FED-894F-98876040554D}"/>
              </a:ext>
            </a:extLst>
          </p:cNvPr>
          <p:cNvSpPr>
            <a:spLocks noGrp="1" noChangeArrowheads="1"/>
          </p:cNvSpPr>
          <p:nvPr>
            <p:ph type="title" idx="4294967295"/>
          </p:nvPr>
        </p:nvSpPr>
        <p:spPr>
          <a:xfrm>
            <a:off x="1020763" y="212725"/>
            <a:ext cx="7553325" cy="576263"/>
          </a:xfrm>
        </p:spPr>
        <p:txBody>
          <a:bodyPr/>
          <a:lstStyle/>
          <a:p>
            <a:pPr eaLnBrk="1" hangingPunct="1"/>
            <a:r>
              <a:rPr lang="en-US" altLang="en-US"/>
              <a:t>Direct Memory Access Structure</a:t>
            </a:r>
          </a:p>
        </p:txBody>
      </p:sp>
      <p:sp>
        <p:nvSpPr>
          <p:cNvPr id="46083" name="Rectangle 3">
            <a:extLst>
              <a:ext uri="{FF2B5EF4-FFF2-40B4-BE49-F238E27FC236}">
                <a16:creationId xmlns:a16="http://schemas.microsoft.com/office/drawing/2014/main" id="{D24405CB-DFA7-47F8-A3F1-1424947399EF}"/>
              </a:ext>
            </a:extLst>
          </p:cNvPr>
          <p:cNvSpPr>
            <a:spLocks noGrp="1" noChangeArrowheads="1"/>
          </p:cNvSpPr>
          <p:nvPr>
            <p:ph type="body" idx="4294967295"/>
          </p:nvPr>
        </p:nvSpPr>
        <p:spPr>
          <a:xfrm>
            <a:off x="224852" y="929390"/>
            <a:ext cx="8754256" cy="5542530"/>
          </a:xfrm>
        </p:spPr>
        <p:txBody>
          <a:bodyPr/>
          <a:lstStyle/>
          <a:p>
            <a:pPr marL="0" marR="0" algn="r" rtl="1">
              <a:lnSpc>
                <a:spcPct val="107000"/>
              </a:lnSpc>
              <a:spcBef>
                <a:spcPts val="0"/>
              </a:spcBef>
              <a:spcAft>
                <a:spcPts val="800"/>
              </a:spcAf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دسترسی مستقیم به حافظه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(DMA - Direct Memory Access)</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این یک دستگاه سخت‌افزاری است که به برخی از زیرسیستم‌های سخت‌افزاری اجازه می‌دهد به حافظه‌ی اصلی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(RAM)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بدون دخالت پردازنده مرکزی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دسترسی پیدا کنند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این ویژگی مفید است زیرا پردازنده می‌تواند به انجام کارهای دیگر بپردازد، در حالی که انتقال داده‌های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I/O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که معمولاً کند است، در حال انجام 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سیستم‌های سخت‌افزاری که از</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استفاده می‌کنند</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درایو دیسک</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کارت‌های گرافیک</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کارت‌های شبکه</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کارت‌های صدا</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BF26148-599A-4FED-894F-98876040554D}"/>
              </a:ext>
            </a:extLst>
          </p:cNvPr>
          <p:cNvSpPr>
            <a:spLocks noGrp="1" noChangeArrowheads="1"/>
          </p:cNvSpPr>
          <p:nvPr>
            <p:ph type="title" idx="4294967295"/>
          </p:nvPr>
        </p:nvSpPr>
        <p:spPr>
          <a:xfrm>
            <a:off x="1020763" y="212725"/>
            <a:ext cx="7553325" cy="576263"/>
          </a:xfrm>
        </p:spPr>
        <p:txBody>
          <a:bodyPr/>
          <a:lstStyle/>
          <a:p>
            <a:pPr eaLnBrk="1" hangingPunct="1"/>
            <a:r>
              <a:rPr lang="en-US" altLang="en-US"/>
              <a:t>Direct Memory Access Structure</a:t>
            </a:r>
          </a:p>
        </p:txBody>
      </p:sp>
      <p:sp>
        <p:nvSpPr>
          <p:cNvPr id="46083" name="Rectangle 3">
            <a:extLst>
              <a:ext uri="{FF2B5EF4-FFF2-40B4-BE49-F238E27FC236}">
                <a16:creationId xmlns:a16="http://schemas.microsoft.com/office/drawing/2014/main" id="{D24405CB-DFA7-47F8-A3F1-1424947399EF}"/>
              </a:ext>
            </a:extLst>
          </p:cNvPr>
          <p:cNvSpPr>
            <a:spLocks noGrp="1" noChangeArrowheads="1"/>
          </p:cNvSpPr>
          <p:nvPr>
            <p:ph type="body" idx="4294967295"/>
          </p:nvPr>
        </p:nvSpPr>
        <p:spPr>
          <a:xfrm>
            <a:off x="396240" y="1005840"/>
            <a:ext cx="8503920" cy="5466080"/>
          </a:xfrm>
        </p:spPr>
        <p:txBody>
          <a:bodyPr/>
          <a:lstStyle/>
          <a:p>
            <a:pPr marL="0" marR="0" algn="r" rtl="1">
              <a:lnSpc>
                <a:spcPct val="107000"/>
              </a:lnSpc>
              <a:spcBef>
                <a:spcPts val="0"/>
              </a:spcBef>
              <a:spcAft>
                <a:spcPts val="800"/>
              </a:spcAft>
            </a:pP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مزایای استفاده از</a:t>
            </a:r>
            <a:r>
              <a:rPr lang="en-US" sz="3200" b="1" dirty="0">
                <a:effectLst/>
                <a:latin typeface="Times New Roman" panose="02020603050405020304" pitchFamily="18" charset="0"/>
                <a:ea typeface="Times New Roman" panose="02020603050405020304" pitchFamily="18" charset="0"/>
                <a:cs typeface="B Nazanin" panose="00000400000000000000" pitchFamily="2" charset="-78"/>
              </a:rPr>
              <a:t> DMA</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بدون استفاده از</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DMA</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 زمانی که پردازنده از </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I/O</a:t>
            </a:r>
            <a:r>
              <a:rPr lang="fa-IR" sz="32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برنامه‌ریزی‌شده استفاده می‌کند، برای کل مدت عملیات خواندن یا نوشتن اشغال می‌شود و نمی‌تواند کار دیگری انجام دهد</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با استفاده از</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DMA</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 پردازنده ابتدا انتقال را آغاز می‌کند، سپس به انجام سایر عملیات می‌پردازد و در نهایت از کنترل‌کننده‌ی</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وقفه‌ای دریافت می‌کند که نشان‌دهنده‌ی پایان عملیات است</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9572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732E-171D-4EF6-93A5-9E51207E0E7F}"/>
              </a:ext>
            </a:extLst>
          </p:cNvPr>
          <p:cNvSpPr>
            <a:spLocks noGrp="1"/>
          </p:cNvSpPr>
          <p:nvPr>
            <p:ph type="title"/>
          </p:nvPr>
        </p:nvSpPr>
        <p:spPr>
          <a:xfrm>
            <a:off x="457200" y="289845"/>
            <a:ext cx="8229600" cy="576262"/>
          </a:xfrm>
        </p:spPr>
        <p:txBody>
          <a:bodyPr/>
          <a:lstStyle/>
          <a:p>
            <a:r>
              <a:rPr lang="en-US" dirty="0"/>
              <a:t>Disk read-write without a DMA</a:t>
            </a:r>
          </a:p>
        </p:txBody>
      </p:sp>
      <p:pic>
        <p:nvPicPr>
          <p:cNvPr id="6" name="Picture 5">
            <a:extLst>
              <a:ext uri="{FF2B5EF4-FFF2-40B4-BE49-F238E27FC236}">
                <a16:creationId xmlns:a16="http://schemas.microsoft.com/office/drawing/2014/main" id="{27FBFE46-8727-4960-AD9A-291CD0D86305}"/>
              </a:ext>
            </a:extLst>
          </p:cNvPr>
          <p:cNvPicPr>
            <a:picLocks noChangeAspect="1"/>
          </p:cNvPicPr>
          <p:nvPr/>
        </p:nvPicPr>
        <p:blipFill>
          <a:blip r:embed="rId3"/>
          <a:stretch>
            <a:fillRect/>
          </a:stretch>
        </p:blipFill>
        <p:spPr>
          <a:xfrm>
            <a:off x="-57009" y="1703939"/>
            <a:ext cx="3603178" cy="3672007"/>
          </a:xfrm>
          <a:prstGeom prst="rect">
            <a:avLst/>
          </a:prstGeom>
        </p:spPr>
      </p:pic>
      <p:sp>
        <p:nvSpPr>
          <p:cNvPr id="7" name="TextBox 6">
            <a:extLst>
              <a:ext uri="{FF2B5EF4-FFF2-40B4-BE49-F238E27FC236}">
                <a16:creationId xmlns:a16="http://schemas.microsoft.com/office/drawing/2014/main" id="{D12E364A-D04C-436E-98E4-980BC4A7FFB8}"/>
              </a:ext>
            </a:extLst>
          </p:cNvPr>
          <p:cNvSpPr txBox="1"/>
          <p:nvPr/>
        </p:nvSpPr>
        <p:spPr>
          <a:xfrm>
            <a:off x="3546168" y="938463"/>
            <a:ext cx="5489547" cy="5537350"/>
          </a:xfrm>
          <a:prstGeom prst="rect">
            <a:avLst/>
          </a:prstGeom>
          <a:noFill/>
        </p:spPr>
        <p:txBody>
          <a:bodyPr wrap="square">
            <a:spAutoFit/>
          </a:bodyPr>
          <a:lstStyle/>
          <a:p>
            <a:pPr marL="342900" marR="0" lvl="0" indent="-342900" algn="r" rtl="1">
              <a:lnSpc>
                <a:spcPct val="107000"/>
              </a:lnSpc>
              <a:spcBef>
                <a:spcPts val="0"/>
              </a:spcBef>
              <a:spcAft>
                <a:spcPts val="800"/>
              </a:spcAft>
              <a:buSzPts val="1000"/>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کنترل‌کننده دیسک</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بلوک را به‌صورت سریالی، بیت به بیت از درایو می‌خواند تا زمانی که کل بلوک در بافر کنترل‌کننده ذخیره 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p>
          <a:p>
            <a:pPr marL="342900" marR="0" lvl="0" indent="-342900" algn="r" rtl="1">
              <a:lnSpc>
                <a:spcPct val="107000"/>
              </a:lnSpc>
              <a:spcBef>
                <a:spcPts val="0"/>
              </a:spcBef>
              <a:spcAft>
                <a:spcPts val="800"/>
              </a:spcAft>
              <a:buSzPts val="1000"/>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سپس یک مقدار بررسی</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(checksum)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را محاسبه می‌کند تا اطمینان حاصل کند که هیچ خطای خواندنی رخ نداده است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p>
          <a:p>
            <a:pPr marL="342900" marR="0" lvl="0" indent="-342900" algn="r" rtl="1">
              <a:lnSpc>
                <a:spcPct val="107000"/>
              </a:lnSpc>
              <a:spcBef>
                <a:spcPts val="0"/>
              </a:spcBef>
              <a:spcAft>
                <a:spcPts val="800"/>
              </a:spcAft>
              <a:buSzPts val="1000"/>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پس از تأیید داده‌ها، کنترل‌کننده یک وقفه ایجاد می‌کند تا سیستم‌عامل بتواند بلوک را از بافر کنترل‌کننده بخواند (به‌صورت یک بایت یا یک کلمه در هر مرحله) با اجرای یک حلقه</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p>
          <a:p>
            <a:pPr marL="342900" marR="0" lvl="0" indent="-342900" algn="r" rtl="1">
              <a:lnSpc>
                <a:spcPct val="107000"/>
              </a:lnSpc>
              <a:spcBef>
                <a:spcPts val="0"/>
              </a:spcBef>
              <a:spcAft>
                <a:spcPts val="800"/>
              </a:spcAft>
              <a:buSzPts val="1000"/>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پس از خواندن هر بخش از بلوک از ثبات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(register)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دستگاه کنترل‌کننده، سیستم‌عامل آن را در حافظه اصلی ذخیره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6375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5E08-9A70-4C0D-A8E2-7355487BB380}"/>
              </a:ext>
            </a:extLst>
          </p:cNvPr>
          <p:cNvSpPr>
            <a:spLocks noGrp="1"/>
          </p:cNvSpPr>
          <p:nvPr>
            <p:ph type="title"/>
          </p:nvPr>
        </p:nvSpPr>
        <p:spPr/>
        <p:txBody>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فرآیند خواندن داده از دیسک توسط</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 DMA</a:t>
            </a:r>
            <a:endParaRPr lang="en-US" dirty="0"/>
          </a:p>
        </p:txBody>
      </p:sp>
      <p:pic>
        <p:nvPicPr>
          <p:cNvPr id="6" name="Picture 5">
            <a:extLst>
              <a:ext uri="{FF2B5EF4-FFF2-40B4-BE49-F238E27FC236}">
                <a16:creationId xmlns:a16="http://schemas.microsoft.com/office/drawing/2014/main" id="{79331047-26D7-4EE1-AE93-C694E684608B}"/>
              </a:ext>
            </a:extLst>
          </p:cNvPr>
          <p:cNvPicPr>
            <a:picLocks noChangeAspect="1"/>
          </p:cNvPicPr>
          <p:nvPr/>
        </p:nvPicPr>
        <p:blipFill>
          <a:blip r:embed="rId3"/>
          <a:stretch>
            <a:fillRect/>
          </a:stretch>
        </p:blipFill>
        <p:spPr>
          <a:xfrm>
            <a:off x="100241" y="764063"/>
            <a:ext cx="8466757" cy="3725985"/>
          </a:xfrm>
          <a:prstGeom prst="rect">
            <a:avLst/>
          </a:prstGeom>
        </p:spPr>
      </p:pic>
      <p:sp>
        <p:nvSpPr>
          <p:cNvPr id="8" name="TextBox 7">
            <a:extLst>
              <a:ext uri="{FF2B5EF4-FFF2-40B4-BE49-F238E27FC236}">
                <a16:creationId xmlns:a16="http://schemas.microsoft.com/office/drawing/2014/main" id="{CCBD5533-357B-4F8A-A29B-67262365BEA0}"/>
              </a:ext>
            </a:extLst>
          </p:cNvPr>
          <p:cNvSpPr txBox="1"/>
          <p:nvPr/>
        </p:nvSpPr>
        <p:spPr>
          <a:xfrm>
            <a:off x="77470" y="4490048"/>
            <a:ext cx="8989060" cy="2273379"/>
          </a:xfrm>
          <a:prstGeom prst="rect">
            <a:avLst/>
          </a:prstGeom>
          <a:noFill/>
        </p:spPr>
        <p:txBody>
          <a:bodyPr wrap="square">
            <a:spAutoFit/>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۱</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پردازنده ابتدا کنترل‌کننده‌ی</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را با تنظیم ثبات‌های آن پیکربندی می‌کند تا بداند چه چیزی را به کجا انتقال دهد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سپس فرمانی به کنترل‌کننده‌ی دیسک می‌دهد تا داده‌ها را بخواند و در بافر داخلی خود ذخیره 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10EDC2-EDCF-46E8-B186-408ECFB17058}"/>
              </a:ext>
            </a:extLst>
          </p:cNvPr>
          <p:cNvSpPr txBox="1"/>
          <p:nvPr/>
        </p:nvSpPr>
        <p:spPr>
          <a:xfrm>
            <a:off x="1640540" y="2442389"/>
            <a:ext cx="4982746" cy="369332"/>
          </a:xfrm>
          <a:prstGeom prst="rect">
            <a:avLst/>
          </a:prstGeom>
          <a:noFill/>
        </p:spPr>
        <p:txBody>
          <a:bodyPr wrap="square">
            <a:spAutoFit/>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۱</a:t>
            </a:r>
            <a:endParaRPr lang="en-US" dirty="0"/>
          </a:p>
        </p:txBody>
      </p:sp>
    </p:spTree>
    <p:extLst>
      <p:ext uri="{BB962C8B-B14F-4D97-AF65-F5344CB8AC3E}">
        <p14:creationId xmlns:p14="http://schemas.microsoft.com/office/powerpoint/2010/main" val="3861982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5E08-9A70-4C0D-A8E2-7355487BB38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9331047-26D7-4EE1-AE93-C694E684608B}"/>
              </a:ext>
            </a:extLst>
          </p:cNvPr>
          <p:cNvPicPr>
            <a:picLocks noChangeAspect="1"/>
          </p:cNvPicPr>
          <p:nvPr/>
        </p:nvPicPr>
        <p:blipFill>
          <a:blip r:embed="rId3"/>
          <a:stretch>
            <a:fillRect/>
          </a:stretch>
        </p:blipFill>
        <p:spPr>
          <a:xfrm>
            <a:off x="457200" y="1132510"/>
            <a:ext cx="7518400" cy="3308639"/>
          </a:xfrm>
          <a:prstGeom prst="rect">
            <a:avLst/>
          </a:prstGeom>
        </p:spPr>
      </p:pic>
      <p:sp>
        <p:nvSpPr>
          <p:cNvPr id="8" name="TextBox 7">
            <a:extLst>
              <a:ext uri="{FF2B5EF4-FFF2-40B4-BE49-F238E27FC236}">
                <a16:creationId xmlns:a16="http://schemas.microsoft.com/office/drawing/2014/main" id="{CCBD5533-357B-4F8A-A29B-67262365BEA0}"/>
              </a:ext>
            </a:extLst>
          </p:cNvPr>
          <p:cNvSpPr txBox="1"/>
          <p:nvPr/>
        </p:nvSpPr>
        <p:spPr>
          <a:xfrm>
            <a:off x="154940" y="4581853"/>
            <a:ext cx="8989060" cy="1585562"/>
          </a:xfrm>
          <a:prstGeom prst="rect">
            <a:avLst/>
          </a:prstGeom>
          <a:noFill/>
        </p:spPr>
        <p:txBody>
          <a:bodyPr wrap="square">
            <a:spAutoFit/>
          </a:bodyPr>
          <a:lstStyle/>
          <a:p>
            <a:pPr marL="0" marR="0" algn="r" rtl="1">
              <a:lnSpc>
                <a:spcPct val="107000"/>
              </a:lnSpc>
              <a:spcBef>
                <a:spcPts val="0"/>
              </a:spcBef>
              <a:spcAft>
                <a:spcPts val="800"/>
              </a:spcAf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کنترل‌کننده‌ی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با ارسال درخواست خواندن، انتقال داده را آغاز می‌کند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داده‌های بافر شده از کنترل‌کننده‌ی دیسک به حافظه‌ی اصلی منتقل می‌شوند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0790C48-C849-45C3-83A4-65BE78A590ED}"/>
              </a:ext>
            </a:extLst>
          </p:cNvPr>
          <p:cNvPicPr>
            <a:picLocks noChangeAspect="1"/>
          </p:cNvPicPr>
          <p:nvPr/>
        </p:nvPicPr>
        <p:blipFill rotWithShape="1">
          <a:blip r:embed="rId4"/>
          <a:srcRect l="19591" r="12499"/>
          <a:stretch/>
        </p:blipFill>
        <p:spPr>
          <a:xfrm>
            <a:off x="3779522" y="2387600"/>
            <a:ext cx="1189800" cy="1503680"/>
          </a:xfrm>
          <a:prstGeom prst="rect">
            <a:avLst/>
          </a:prstGeom>
        </p:spPr>
      </p:pic>
      <p:sp>
        <p:nvSpPr>
          <p:cNvPr id="7" name="TextBox 6">
            <a:extLst>
              <a:ext uri="{FF2B5EF4-FFF2-40B4-BE49-F238E27FC236}">
                <a16:creationId xmlns:a16="http://schemas.microsoft.com/office/drawing/2014/main" id="{6F57DCF4-22EE-4044-9EC6-5D3ED8E0A5F4}"/>
              </a:ext>
            </a:extLst>
          </p:cNvPr>
          <p:cNvSpPr txBox="1"/>
          <p:nvPr/>
        </p:nvSpPr>
        <p:spPr>
          <a:xfrm>
            <a:off x="3907740" y="3662652"/>
            <a:ext cx="4982746" cy="369332"/>
          </a:xfrm>
          <a:prstGeom prst="rect">
            <a:avLst/>
          </a:prstGeom>
          <a:noFill/>
        </p:spPr>
        <p:txBody>
          <a:bodyPr wrap="square">
            <a:spAutoFit/>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۲</a:t>
            </a:r>
            <a:endParaRPr lang="en-US" dirty="0"/>
          </a:p>
        </p:txBody>
      </p:sp>
    </p:spTree>
    <p:extLst>
      <p:ext uri="{BB962C8B-B14F-4D97-AF65-F5344CB8AC3E}">
        <p14:creationId xmlns:p14="http://schemas.microsoft.com/office/powerpoint/2010/main" val="107659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EF83C36E-015D-44E6-B58A-556DD1D2E515}"/>
              </a:ext>
            </a:extLst>
          </p:cNvPr>
          <p:cNvSpPr>
            <a:spLocks noGrp="1" noChangeArrowheads="1"/>
          </p:cNvSpPr>
          <p:nvPr>
            <p:ph type="ctrTitle"/>
          </p:nvPr>
        </p:nvSpPr>
        <p:spPr>
          <a:xfrm>
            <a:off x="371475" y="1900238"/>
            <a:ext cx="8458200" cy="1143000"/>
          </a:xfrm>
          <a:noFill/>
        </p:spPr>
        <p:txBody>
          <a:bodyPr/>
          <a:lstStyle/>
          <a:p>
            <a:pPr marL="0" marR="0" algn="r" rtl="1">
              <a:lnSpc>
                <a:spcPct val="107000"/>
              </a:lnSpc>
              <a:spcBef>
                <a:spcPts val="0"/>
              </a:spcBef>
              <a:spcAft>
                <a:spcPts val="800"/>
              </a:spcAft>
            </a:pPr>
            <a:r>
              <a:rPr lang="fa-IR" sz="6000" b="1" dirty="0">
                <a:effectLst/>
                <a:latin typeface="Times New Roman" panose="02020603050405020304" pitchFamily="18" charset="0"/>
                <a:ea typeface="Times New Roman" panose="02020603050405020304" pitchFamily="18" charset="0"/>
                <a:cs typeface="B Nazanin" panose="00000400000000000000" pitchFamily="2" charset="-78"/>
              </a:rPr>
              <a:t>فصل ۱: </a:t>
            </a:r>
            <a:r>
              <a:rPr lang="ar-SA" sz="6000" b="1" dirty="0">
                <a:effectLst/>
                <a:latin typeface="Times New Roman" panose="02020603050405020304" pitchFamily="18" charset="0"/>
                <a:ea typeface="Times New Roman" panose="02020603050405020304" pitchFamily="18" charset="0"/>
                <a:cs typeface="B Nazanin" panose="00000400000000000000" pitchFamily="2" charset="-78"/>
              </a:rPr>
              <a:t>مقدمه</a:t>
            </a:r>
            <a:endParaRPr lang="en-US" sz="6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68600B3-9CA8-41E2-B226-DDEB42E95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205" y="3945516"/>
            <a:ext cx="1718524" cy="1976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5E08-9A70-4C0D-A8E2-7355487BB380}"/>
              </a:ext>
            </a:extLst>
          </p:cNvPr>
          <p:cNvSpPr>
            <a:spLocks noGrp="1"/>
          </p:cNvSpPr>
          <p:nvPr>
            <p:ph type="title"/>
          </p:nvPr>
        </p:nvSpPr>
        <p:spPr/>
        <p:txBody>
          <a:bodyPr/>
          <a:lstStyle/>
          <a:p>
            <a:endParaRPr lang="en-US" dirty="0"/>
          </a:p>
        </p:txBody>
      </p:sp>
      <p:sp>
        <p:nvSpPr>
          <p:cNvPr id="8" name="TextBox 7">
            <a:extLst>
              <a:ext uri="{FF2B5EF4-FFF2-40B4-BE49-F238E27FC236}">
                <a16:creationId xmlns:a16="http://schemas.microsoft.com/office/drawing/2014/main" id="{CCBD5533-357B-4F8A-A29B-67262365BEA0}"/>
              </a:ext>
            </a:extLst>
          </p:cNvPr>
          <p:cNvSpPr txBox="1"/>
          <p:nvPr/>
        </p:nvSpPr>
        <p:spPr>
          <a:xfrm>
            <a:off x="44009" y="3842795"/>
            <a:ext cx="9099991" cy="2771143"/>
          </a:xfrm>
          <a:prstGeom prst="rect">
            <a:avLst/>
          </a:prstGeom>
          <a:noFill/>
        </p:spPr>
        <p:txBody>
          <a:bodyPr wrap="square">
            <a:spAutoFit/>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2400" b="1" dirty="0">
                <a:effectLst/>
                <a:latin typeface="Times New Roman" panose="02020603050405020304" pitchFamily="18" charset="0"/>
                <a:ea typeface="Times New Roman" panose="02020603050405020304" pitchFamily="18" charset="0"/>
                <a:cs typeface="B Nazanin" panose="00000400000000000000" pitchFamily="2" charset="-78"/>
              </a:rPr>
              <a:t>۴</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پس از تکمیل انتقال، کنترل‌کننده‌ی دیسک سیگنال</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«ASK»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را به کنترل‌کننده‌ی</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ارسال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کنترل‌کننده‌ی</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آدرس حافظه را افزایش داده و مقدار شمارش بایت را کاهش می‌دهد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صورت وجود داده‌های بیشتر، مراحل </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۲</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تا </a:t>
            </a:r>
            <a:r>
              <a:rPr lang="fa-IR" sz="2400" dirty="0">
                <a:effectLst/>
                <a:latin typeface="Times New Roman" panose="02020603050405020304" pitchFamily="18" charset="0"/>
                <a:ea typeface="Times New Roman" panose="02020603050405020304" pitchFamily="18" charset="0"/>
                <a:cs typeface="B Nazanin" panose="00000400000000000000" pitchFamily="2" charset="-78"/>
              </a:rPr>
              <a:t>۴</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تکرار می‌شوند تا تمام داده‌ها منتقل شوند. در نهایت، وقفه‌ای برای اطلاع پردازنده ارسال می‌شود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ACB6E4C-B3CC-4B02-867D-B4658863EB7B}"/>
              </a:ext>
            </a:extLst>
          </p:cNvPr>
          <p:cNvPicPr>
            <a:picLocks noChangeAspect="1"/>
          </p:cNvPicPr>
          <p:nvPr/>
        </p:nvPicPr>
        <p:blipFill>
          <a:blip r:embed="rId3"/>
          <a:stretch>
            <a:fillRect/>
          </a:stretch>
        </p:blipFill>
        <p:spPr>
          <a:xfrm>
            <a:off x="0" y="35854"/>
            <a:ext cx="8952474" cy="3691194"/>
          </a:xfrm>
          <a:prstGeom prst="rect">
            <a:avLst/>
          </a:prstGeom>
        </p:spPr>
      </p:pic>
      <p:sp>
        <p:nvSpPr>
          <p:cNvPr id="6" name="TextBox 5">
            <a:extLst>
              <a:ext uri="{FF2B5EF4-FFF2-40B4-BE49-F238E27FC236}">
                <a16:creationId xmlns:a16="http://schemas.microsoft.com/office/drawing/2014/main" id="{657F62E8-D865-4872-AAD7-BAAC044F5374}"/>
              </a:ext>
            </a:extLst>
          </p:cNvPr>
          <p:cNvSpPr txBox="1"/>
          <p:nvPr/>
        </p:nvSpPr>
        <p:spPr>
          <a:xfrm>
            <a:off x="6310338" y="2937497"/>
            <a:ext cx="1371600" cy="369332"/>
          </a:xfrm>
          <a:prstGeom prst="rect">
            <a:avLst/>
          </a:prstGeom>
          <a:noFill/>
        </p:spPr>
        <p:txBody>
          <a:bodyPr wrap="square">
            <a:spAutoFit/>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۳</a:t>
            </a:r>
            <a:endParaRPr lang="en-US" dirty="0"/>
          </a:p>
        </p:txBody>
      </p:sp>
      <p:sp>
        <p:nvSpPr>
          <p:cNvPr id="9" name="TextBox 8">
            <a:extLst>
              <a:ext uri="{FF2B5EF4-FFF2-40B4-BE49-F238E27FC236}">
                <a16:creationId xmlns:a16="http://schemas.microsoft.com/office/drawing/2014/main" id="{4CF2CDE1-824C-491B-A4B5-137FEE9A6511}"/>
              </a:ext>
            </a:extLst>
          </p:cNvPr>
          <p:cNvSpPr txBox="1"/>
          <p:nvPr/>
        </p:nvSpPr>
        <p:spPr>
          <a:xfrm>
            <a:off x="3999888" y="752726"/>
            <a:ext cx="5681994" cy="369332"/>
          </a:xfrm>
          <a:prstGeom prst="rect">
            <a:avLst/>
          </a:prstGeom>
          <a:noFill/>
        </p:spPr>
        <p:txBody>
          <a:bodyPr wrap="square">
            <a:spAutoFit/>
          </a:bodyPr>
          <a:lstStyle/>
          <a:p>
            <a:r>
              <a:rPr lang="ar-SA" sz="1800" b="1" dirty="0">
                <a:effectLst/>
                <a:latin typeface="Times New Roman" panose="02020603050405020304" pitchFamily="18" charset="0"/>
                <a:ea typeface="Times New Roman" panose="02020603050405020304" pitchFamily="18" charset="0"/>
                <a:cs typeface="B Nazanin" panose="00000400000000000000" pitchFamily="2" charset="-78"/>
              </a:rPr>
              <a:t>مرحله </a:t>
            </a:r>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۴</a:t>
            </a:r>
            <a:endParaRPr lang="en-US" dirty="0"/>
          </a:p>
        </p:txBody>
      </p:sp>
    </p:spTree>
    <p:extLst>
      <p:ext uri="{BB962C8B-B14F-4D97-AF65-F5344CB8AC3E}">
        <p14:creationId xmlns:p14="http://schemas.microsoft.com/office/powerpoint/2010/main" val="2658937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C85-908B-4D74-BC79-75C09D518A66}"/>
              </a:ext>
            </a:extLst>
          </p:cNvPr>
          <p:cNvSpPr>
            <a:spLocks noGrp="1"/>
          </p:cNvSpPr>
          <p:nvPr>
            <p:ph type="title"/>
          </p:nvPr>
        </p:nvSpPr>
        <p:spPr/>
        <p:txBody>
          <a:bodyPr/>
          <a:lstStyle/>
          <a:p>
            <a:r>
              <a:rPr lang="en-US" dirty="0"/>
              <a:t>Modes of Bus operation</a:t>
            </a:r>
          </a:p>
        </p:txBody>
      </p:sp>
      <p:sp>
        <p:nvSpPr>
          <p:cNvPr id="4" name="TextBox 3">
            <a:extLst>
              <a:ext uri="{FF2B5EF4-FFF2-40B4-BE49-F238E27FC236}">
                <a16:creationId xmlns:a16="http://schemas.microsoft.com/office/drawing/2014/main" id="{E5EA14B6-CCB6-4587-9107-44BF17030828}"/>
              </a:ext>
            </a:extLst>
          </p:cNvPr>
          <p:cNvSpPr txBox="1"/>
          <p:nvPr/>
        </p:nvSpPr>
        <p:spPr>
          <a:xfrm>
            <a:off x="115747" y="1088020"/>
            <a:ext cx="8657863" cy="4367029"/>
          </a:xfrm>
          <a:prstGeom prst="rect">
            <a:avLst/>
          </a:prstGeom>
          <a:noFill/>
        </p:spPr>
        <p:txBody>
          <a:bodyPr wrap="square">
            <a:spAutoFit/>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مدهای عملکرد گذرگاه‌ها</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(Buses)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 انتقال کلمه‌ای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(Word-at-a-time Mode)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DMA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برای انتقال یک کلمه درخواست می‌کند و آن را دریافت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اگر پردازنده در همان لحظه به گذرگاه نیاز داشته باشد، باید منتظر بماند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به این روش </a:t>
            </a:r>
            <a:r>
              <a:rPr lang="en-US" sz="2400" i="1" dirty="0">
                <a:effectLst/>
                <a:latin typeface="Times New Roman" panose="02020603050405020304" pitchFamily="18" charset="0"/>
                <a:ea typeface="Times New Roman" panose="02020603050405020304" pitchFamily="18" charset="0"/>
                <a:cs typeface="B Nazanin" panose="00000400000000000000" pitchFamily="2" charset="-78"/>
              </a:rPr>
              <a:t>Cycle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گفته می‌شود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 انتقال بلوکی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(Block Mode)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کنترل‌کننده‌ی</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DMA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گذرگاه را در اختیار می‌گیرد، داده‌ها را در چندین انتقال ارسال می‌کند و سپس گذرگاه را آزاد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این روش </a:t>
            </a:r>
            <a:r>
              <a:rPr lang="en-US" sz="2400" i="1" dirty="0">
                <a:effectLst/>
                <a:latin typeface="Times New Roman" panose="02020603050405020304" pitchFamily="18" charset="0"/>
                <a:ea typeface="Times New Roman" panose="02020603050405020304" pitchFamily="18" charset="0"/>
                <a:cs typeface="B Nazanin" panose="00000400000000000000" pitchFamily="2" charset="-78"/>
              </a:rPr>
              <a:t>Burst Mode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نام دارد و کارایی بیشتری نسبت به </a:t>
            </a:r>
            <a:r>
              <a:rPr lang="en-US" sz="2400" i="1" dirty="0">
                <a:effectLst/>
                <a:latin typeface="Times New Roman" panose="02020603050405020304" pitchFamily="18" charset="0"/>
                <a:ea typeface="Times New Roman" panose="02020603050405020304" pitchFamily="18" charset="0"/>
                <a:cs typeface="B Nazanin" panose="00000400000000000000" pitchFamily="2" charset="-78"/>
              </a:rPr>
              <a:t>Cycle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دارد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752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293F34F-C9FD-4545-B67F-0AFEB04F0A3B}"/>
              </a:ext>
            </a:extLst>
          </p:cNvPr>
          <p:cNvSpPr>
            <a:spLocks noGrp="1" noChangeArrowheads="1"/>
          </p:cNvSpPr>
          <p:nvPr>
            <p:ph type="title" idx="4294967295"/>
          </p:nvPr>
        </p:nvSpPr>
        <p:spPr>
          <a:xfrm>
            <a:off x="895350" y="195263"/>
            <a:ext cx="7670800" cy="576262"/>
          </a:xfrm>
        </p:spPr>
        <p:txBody>
          <a:bodyPr/>
          <a:lstStyle/>
          <a:p>
            <a:pPr eaLnBrk="1" hangingPunct="1"/>
            <a:r>
              <a:rPr lang="en-US" altLang="en-US"/>
              <a:t>Operating-System Operations</a:t>
            </a:r>
          </a:p>
        </p:txBody>
      </p:sp>
      <p:sp>
        <p:nvSpPr>
          <p:cNvPr id="59395" name="Rectangle 3">
            <a:extLst>
              <a:ext uri="{FF2B5EF4-FFF2-40B4-BE49-F238E27FC236}">
                <a16:creationId xmlns:a16="http://schemas.microsoft.com/office/drawing/2014/main" id="{3CA3B3A3-4D5F-45EB-B9C7-25CB392E86A3}"/>
              </a:ext>
            </a:extLst>
          </p:cNvPr>
          <p:cNvSpPr>
            <a:spLocks noGrp="1" noChangeArrowheads="1"/>
          </p:cNvSpPr>
          <p:nvPr>
            <p:ph type="body" idx="4294967295"/>
          </p:nvPr>
        </p:nvSpPr>
        <p:spPr>
          <a:xfrm>
            <a:off x="472966" y="1019503"/>
            <a:ext cx="8418786" cy="5643234"/>
          </a:xfrm>
        </p:spPr>
        <p:txBody>
          <a:bodyPr/>
          <a:lstStyle/>
          <a:p>
            <a:pPr marL="0" marR="0" algn="r" rtl="1">
              <a:lnSpc>
                <a:spcPct val="107000"/>
              </a:lnSpc>
              <a:spcBef>
                <a:spcPts val="0"/>
              </a:spcBef>
              <a:spcAft>
                <a:spcPts val="800"/>
              </a:spcAf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بوت‌استرپ</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(Bootstrap Program)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و فرآیند راه‌اندازی سیستم</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برنامه‌ای ساده برای راه‌اندازی سیستم و بارگذاری کرنل</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کرنل اجرا شده و سرویس‌های سیستمی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(Daemons)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را راه‌اندازی می‌کند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 مبتنی بر وقفه‌ها است</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E1443AA-0E9D-4C48-8D3D-68212E6D683A}"/>
              </a:ext>
            </a:extLst>
          </p:cNvPr>
          <p:cNvSpPr>
            <a:spLocks noGrp="1" noChangeArrowheads="1"/>
          </p:cNvSpPr>
          <p:nvPr>
            <p:ph type="title" idx="4294967295"/>
          </p:nvPr>
        </p:nvSpPr>
        <p:spPr>
          <a:xfrm>
            <a:off x="1069975" y="204788"/>
            <a:ext cx="7616825" cy="576262"/>
          </a:xfrm>
        </p:spPr>
        <p:txBody>
          <a:bodyPr/>
          <a:lstStyle/>
          <a:p>
            <a:pPr eaLnBrk="1" hangingPunct="1"/>
            <a:r>
              <a:rPr lang="en-US" altLang="en-US" dirty="0"/>
              <a:t>Multiprogramming (Batch system)</a:t>
            </a:r>
          </a:p>
        </p:txBody>
      </p:sp>
      <p:sp>
        <p:nvSpPr>
          <p:cNvPr id="61443" name="Rectangle 3">
            <a:extLst>
              <a:ext uri="{FF2B5EF4-FFF2-40B4-BE49-F238E27FC236}">
                <a16:creationId xmlns:a16="http://schemas.microsoft.com/office/drawing/2014/main" id="{791B5A88-3ACB-440F-8638-FDCD2CDEF4EB}"/>
              </a:ext>
            </a:extLst>
          </p:cNvPr>
          <p:cNvSpPr>
            <a:spLocks noGrp="1" noChangeArrowheads="1"/>
          </p:cNvSpPr>
          <p:nvPr>
            <p:ph type="body" idx="4294967295"/>
          </p:nvPr>
        </p:nvSpPr>
        <p:spPr>
          <a:xfrm>
            <a:off x="410748" y="835024"/>
            <a:ext cx="8575598" cy="5818187"/>
          </a:xfrm>
        </p:spPr>
        <p:txBody>
          <a:bodyPr/>
          <a:lstStyle/>
          <a:p>
            <a:pPr marL="342900" marR="0" lvl="0" indent="-342900" algn="r" rtl="1">
              <a:lnSpc>
                <a:spcPct val="107000"/>
              </a:lnSpc>
              <a:spcBef>
                <a:spcPts val="0"/>
              </a:spcBef>
              <a:spcAft>
                <a:spcPts val="0"/>
              </a:spcAft>
              <a:buFont typeface="Symbol" panose="05050102010706020507" pitchFamily="18" charset="2"/>
              <a:buChar char=""/>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یک کاربر نمی‌تواند همیشه</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و دستگاه‌های ورودی/خروجی را مشغول نگه دارد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Symbol" panose="05050102010706020507" pitchFamily="18" charset="2"/>
              <a:buChar char=""/>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چندبرنامگی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(Multiprogramming)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کارها (کد و داده) را سازمان‌دهی می‌کند تا</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همیشه یک کار برای اجرا داشته باشد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Symbol" panose="05050102010706020507" pitchFamily="18" charset="2"/>
              <a:buChar char=""/>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زیرمجموعه‌ای از کل کارهای سیستم در حافظه نگه داشته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Symbol" panose="05050102010706020507" pitchFamily="18" charset="2"/>
              <a:buChar char=""/>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یک کار از بین کارهای موجود انتخاب شده و از طریق زمان‌بندی کار</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(Job Scheduling)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اجرا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Symbol" panose="05050102010706020507" pitchFamily="18" charset="2"/>
              <a:buChar char=""/>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هنگامی که یک کار باید منتظر بماند (مثلاً برای ورودی/خروجی)، سیستم‌عامل به کار دیگری سوئیچ می‌کند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76578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E1443AA-0E9D-4C48-8D3D-68212E6D683A}"/>
              </a:ext>
            </a:extLst>
          </p:cNvPr>
          <p:cNvSpPr>
            <a:spLocks noGrp="1" noChangeArrowheads="1"/>
          </p:cNvSpPr>
          <p:nvPr>
            <p:ph type="title" idx="4294967295"/>
          </p:nvPr>
        </p:nvSpPr>
        <p:spPr>
          <a:xfrm>
            <a:off x="1069975" y="204788"/>
            <a:ext cx="7616825" cy="576262"/>
          </a:xfrm>
        </p:spPr>
        <p:txBody>
          <a:bodyPr/>
          <a:lstStyle/>
          <a:p>
            <a:pPr eaLnBrk="1" hangingPunct="1"/>
            <a:r>
              <a:rPr lang="en-US" altLang="en-US" dirty="0"/>
              <a:t>Multitasking (Timesharing)</a:t>
            </a:r>
          </a:p>
        </p:txBody>
      </p:sp>
      <p:sp>
        <p:nvSpPr>
          <p:cNvPr id="61443" name="Rectangle 3">
            <a:extLst>
              <a:ext uri="{FF2B5EF4-FFF2-40B4-BE49-F238E27FC236}">
                <a16:creationId xmlns:a16="http://schemas.microsoft.com/office/drawing/2014/main" id="{791B5A88-3ACB-440F-8638-FDCD2CDEF4EB}"/>
              </a:ext>
            </a:extLst>
          </p:cNvPr>
          <p:cNvSpPr>
            <a:spLocks noGrp="1" noChangeArrowheads="1"/>
          </p:cNvSpPr>
          <p:nvPr>
            <p:ph type="body" idx="4294967295"/>
          </p:nvPr>
        </p:nvSpPr>
        <p:spPr>
          <a:xfrm>
            <a:off x="358815" y="1082842"/>
            <a:ext cx="8448853" cy="5570370"/>
          </a:xfrm>
        </p:spPr>
        <p:txBody>
          <a:bodyPr/>
          <a:lstStyle/>
          <a:p>
            <a:pPr marL="342900" marR="0" lvl="0" indent="-342900" algn="r" rtl="1">
              <a:lnSpc>
                <a:spcPct val="107000"/>
              </a:lnSpc>
              <a:spcBef>
                <a:spcPts val="0"/>
              </a:spcBef>
              <a:spcAft>
                <a:spcPts val="0"/>
              </a:spcAft>
              <a:buFont typeface="Symbol" panose="05050102010706020507" pitchFamily="18" charset="2"/>
              <a:buChar char=""/>
            </a:pP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CPU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کارها را به‌طور مداوم تغییر می‌دهد تا کاربران بتوانند هنگام اجرای هر کار با آن تعامل داشته باشند و این فرآیند منجر به محاسبات تعاملی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(Interactive Computing)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زمان پاسخ باید کمتر از </a:t>
            </a:r>
            <a:r>
              <a:rPr lang="fa-IR" sz="2800" dirty="0">
                <a:effectLst/>
                <a:latin typeface="Times New Roman" panose="02020603050405020304" pitchFamily="18" charset="0"/>
                <a:ea typeface="Times New Roman" panose="02020603050405020304" pitchFamily="18" charset="0"/>
                <a:cs typeface="B Nazanin" panose="00000400000000000000" pitchFamily="2" charset="-78"/>
              </a:rPr>
              <a:t>۱</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 ثانیه باشد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هر کاربر حداقل یک برنامه در حال اجرا در حافظه دارد که به آن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پردازه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(Process)</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گفته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اگر چندین کار به‌طور هم‌زمان آماده اجرا باشند </a:t>
            </a:r>
            <a:r>
              <a:rPr lang="en-US" sz="2800" dirty="0">
                <a:latin typeface="Calibri" panose="020F0502020204030204" pitchFamily="34" charset="0"/>
                <a:ea typeface="Times New Roman" panose="02020603050405020304" pitchFamily="18" charset="0"/>
                <a:cs typeface="Arial" panose="020B0604020202020204" pitchFamily="34" charset="0"/>
              </a:rPr>
              <a:t>,</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 زمان‌بندی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CPU (CPU Scheduling)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انجام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اگر پردازه‌ها در حافظه جا نشوند، عملیات تعویض</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(Swapping)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آن‌ها را جابجا می‌کند تا اجرا شوند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حافظه مجازی</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(Virtual Memory)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امکان اجرای پردازه‌هایی را فراهم می‌کند که به‌طور کامل در حافظه اصلی قرار ندارند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077126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290B74C-531F-48AF-B9FC-4141DDA68625}"/>
              </a:ext>
            </a:extLst>
          </p:cNvPr>
          <p:cNvSpPr>
            <a:spLocks noGrp="1" noChangeArrowheads="1"/>
          </p:cNvSpPr>
          <p:nvPr>
            <p:ph type="title" idx="4294967295"/>
          </p:nvPr>
        </p:nvSpPr>
        <p:spPr>
          <a:xfrm>
            <a:off x="1052919" y="165368"/>
            <a:ext cx="8229600" cy="570419"/>
          </a:xfrm>
        </p:spPr>
        <p:txBody>
          <a:bodyPr/>
          <a:lstStyle/>
          <a:p>
            <a:pPr eaLnBrk="1" hangingPunct="1"/>
            <a:r>
              <a:rPr lang="en-US" altLang="en-US" sz="2800" dirty="0"/>
              <a:t>Memory Layout for Multiprogrammed System</a:t>
            </a:r>
          </a:p>
        </p:txBody>
      </p:sp>
      <p:pic>
        <p:nvPicPr>
          <p:cNvPr id="63491" name="Picture 2">
            <a:extLst>
              <a:ext uri="{FF2B5EF4-FFF2-40B4-BE49-F238E27FC236}">
                <a16:creationId xmlns:a16="http://schemas.microsoft.com/office/drawing/2014/main" id="{3AC87D33-03C5-4AAE-9C92-B651FC40A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488" y="1327603"/>
            <a:ext cx="2871261" cy="453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866BADE-D230-495A-94F4-5193A1998DC6}"/>
              </a:ext>
            </a:extLst>
          </p:cNvPr>
          <p:cNvSpPr>
            <a:spLocks noGrp="1" noChangeArrowheads="1"/>
          </p:cNvSpPr>
          <p:nvPr>
            <p:ph type="title" idx="4294967295"/>
          </p:nvPr>
        </p:nvSpPr>
        <p:spPr>
          <a:xfrm>
            <a:off x="1179513" y="198438"/>
            <a:ext cx="7791450" cy="576262"/>
          </a:xfrm>
        </p:spPr>
        <p:txBody>
          <a:bodyPr/>
          <a:lstStyle/>
          <a:p>
            <a:pPr eaLnBrk="1" hangingPunct="1"/>
            <a:r>
              <a:rPr lang="en-US" altLang="en-US" dirty="0"/>
              <a:t>Dual-mode Operation</a:t>
            </a:r>
          </a:p>
        </p:txBody>
      </p:sp>
      <p:sp>
        <p:nvSpPr>
          <p:cNvPr id="65539" name="Rectangle 3">
            <a:extLst>
              <a:ext uri="{FF2B5EF4-FFF2-40B4-BE49-F238E27FC236}">
                <a16:creationId xmlns:a16="http://schemas.microsoft.com/office/drawing/2014/main" id="{885FC6BD-4EBE-4675-8C44-D83682A4CAB4}"/>
              </a:ext>
            </a:extLst>
          </p:cNvPr>
          <p:cNvSpPr>
            <a:spLocks noGrp="1" noChangeArrowheads="1"/>
          </p:cNvSpPr>
          <p:nvPr>
            <p:ph type="body" idx="4294967295"/>
          </p:nvPr>
        </p:nvSpPr>
        <p:spPr>
          <a:xfrm>
            <a:off x="357352" y="945932"/>
            <a:ext cx="8786648" cy="5713630"/>
          </a:xfrm>
        </p:spPr>
        <p:txBody>
          <a:bodyPr/>
          <a:lstStyle/>
          <a:p>
            <a:pPr marL="342900" marR="0" lvl="0" indent="-342900" algn="r" rtl="1">
              <a:lnSpc>
                <a:spcPct val="107000"/>
              </a:lnSpc>
              <a:spcBef>
                <a:spcPts val="0"/>
              </a:spcBef>
              <a:spcAft>
                <a:spcPts val="0"/>
              </a:spcAft>
              <a:buFont typeface="Symbol" panose="05050102010706020507" pitchFamily="18" charset="2"/>
              <a:buChar char=""/>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عملکرد دوحالته</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(Dual-Mode)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به سیستم‌عامل اجازه می‌دهد که از خود و سایر اجزای سیستم محافظت 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دو حالت موجود عبارتند از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حالت کاربر</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(User Mode)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و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حالت کرنل</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(Kernel Mode)</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Symbol" panose="05050102010706020507" pitchFamily="18" charset="2"/>
              <a:buChar char=""/>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بیت حالت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(Mode Bit)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توسط سخت‌افزار ارائه می‌شود تا امکان تشخیص اجرای کد کاربر یا کد کرنل فراهم شود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هنگامی که یک کاربر در حال اجراست </a:t>
            </a:r>
            <a:r>
              <a:rPr lang="en-US" sz="2400" dirty="0">
                <a:latin typeface="Calibri" panose="020F0502020204030204" pitchFamily="34" charset="0"/>
                <a:ea typeface="Times New Roman" panose="02020603050405020304" pitchFamily="18" charset="0"/>
                <a:cs typeface="Arial" panose="020B0604020202020204" pitchFamily="34" charset="0"/>
              </a:rPr>
              <a:t>,</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بیت حالت </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کاربر</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است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هنگامی که کد کرنل در حال اجراست </a:t>
            </a:r>
            <a:r>
              <a:rPr lang="en-US" sz="2400" dirty="0">
                <a:effectLst/>
                <a:latin typeface="Calibri" panose="020F0502020204030204" pitchFamily="34" charset="0"/>
                <a:ea typeface="Times New Roman" panose="02020603050405020304" pitchFamily="18" charset="0"/>
                <a:cs typeface="Arial" panose="020B0604020202020204" pitchFamily="34" charset="0"/>
              </a:rPr>
              <a:t>,</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بیت حالت </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کرنل</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است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چگونه تضمین کنیم که کاربر به‌طور دستی بیت حالت را به "کرنل" تغییر ندهد؟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Symbol" panose="05050102010706020507" pitchFamily="18" charset="2"/>
              <a:buChar char=""/>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فراخوانی سیستمی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(System Call)</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حالت را به کرنل تغییر می‌دهد و بازگشت از این فراخوانی، آن را مجدداً به حالت کاربر تنظیم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Font typeface="Courier New" panose="02070309020205020404" pitchFamily="49" charset="0"/>
              <a:buChar char="o"/>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برخی از دستورات به‌عنوان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دستورات ویژه</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(Privileged Instructions)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تعیین شده‌اند و فقط در حالت کرنل قابل اجرا هستند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418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01A0C21-C290-480E-A594-A720E66F246F}"/>
              </a:ext>
            </a:extLst>
          </p:cNvPr>
          <p:cNvSpPr>
            <a:spLocks noGrp="1" noChangeArrowheads="1"/>
          </p:cNvSpPr>
          <p:nvPr>
            <p:ph type="title" idx="4294967295"/>
          </p:nvPr>
        </p:nvSpPr>
        <p:spPr>
          <a:xfrm>
            <a:off x="882650" y="136525"/>
            <a:ext cx="7924800" cy="647700"/>
          </a:xfrm>
        </p:spPr>
        <p:txBody>
          <a:bodyPr/>
          <a:lstStyle/>
          <a:p>
            <a:pPr eaLnBrk="1" hangingPunct="1"/>
            <a:r>
              <a:rPr lang="en-US" altLang="en-US"/>
              <a:t>Transition from User to Kernel Mode</a:t>
            </a:r>
          </a:p>
        </p:txBody>
      </p:sp>
      <p:pic>
        <p:nvPicPr>
          <p:cNvPr id="67588" name="Picture 2">
            <a:extLst>
              <a:ext uri="{FF2B5EF4-FFF2-40B4-BE49-F238E27FC236}">
                <a16:creationId xmlns:a16="http://schemas.microsoft.com/office/drawing/2014/main" id="{577B7B49-686A-43F8-AEBF-B723806A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45" y="1537116"/>
            <a:ext cx="8204875" cy="24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43F590-81E5-497A-B01B-FBBC92CCEB87}"/>
              </a:ext>
            </a:extLst>
          </p:cNvPr>
          <p:cNvSpPr txBox="1"/>
          <p:nvPr/>
        </p:nvSpPr>
        <p:spPr>
          <a:xfrm>
            <a:off x="472356" y="4550283"/>
            <a:ext cx="8335094" cy="1673022"/>
          </a:xfrm>
          <a:prstGeom prst="rect">
            <a:avLst/>
          </a:prstGeom>
          <a:noFill/>
        </p:spPr>
        <p:txBody>
          <a:bodyPr wrap="square">
            <a:spAutoFit/>
          </a:bodyPr>
          <a:lstStyle/>
          <a:p>
            <a:pPr marL="0" marR="0" algn="r" rtl="1">
              <a:lnSpc>
                <a:spcPct val="107000"/>
              </a:lnSpc>
              <a:spcBef>
                <a:spcPts val="0"/>
              </a:spcBef>
              <a:spcAft>
                <a:spcPts val="800"/>
              </a:spcAf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زمان راه‌اندازی سیستم</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(Boot Time)</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سخت‌افزار در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حالت کرنل</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شروع به کار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4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سپس سیستم‌عامل بارگذاری شده و اجرای برنامه‌های کاربر را در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حالت کاربر</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آغاز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8784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01A0C21-C290-480E-A594-A720E66F246F}"/>
              </a:ext>
            </a:extLst>
          </p:cNvPr>
          <p:cNvSpPr>
            <a:spLocks noGrp="1" noChangeArrowheads="1"/>
          </p:cNvSpPr>
          <p:nvPr>
            <p:ph type="title" idx="4294967295"/>
          </p:nvPr>
        </p:nvSpPr>
        <p:spPr>
          <a:xfrm>
            <a:off x="882650" y="136525"/>
            <a:ext cx="7924800" cy="647700"/>
          </a:xfrm>
        </p:spPr>
        <p:txBody>
          <a:bodyPr/>
          <a:lstStyle/>
          <a:p>
            <a:pPr eaLnBrk="1" hangingPunct="1"/>
            <a:r>
              <a:rPr lang="en-US" altLang="en-US" dirty="0"/>
              <a:t>Timer</a:t>
            </a:r>
          </a:p>
        </p:txBody>
      </p:sp>
      <p:sp>
        <p:nvSpPr>
          <p:cNvPr id="67587" name="Rectangle 4">
            <a:extLst>
              <a:ext uri="{FF2B5EF4-FFF2-40B4-BE49-F238E27FC236}">
                <a16:creationId xmlns:a16="http://schemas.microsoft.com/office/drawing/2014/main" id="{9297C259-8FFF-444B-B901-A11F92099A25}"/>
              </a:ext>
            </a:extLst>
          </p:cNvPr>
          <p:cNvSpPr>
            <a:spLocks noGrp="1" noChangeArrowheads="1"/>
          </p:cNvSpPr>
          <p:nvPr>
            <p:ph type="body" idx="4294967295"/>
          </p:nvPr>
        </p:nvSpPr>
        <p:spPr>
          <a:xfrm>
            <a:off x="314794" y="1060450"/>
            <a:ext cx="8608490" cy="5160468"/>
          </a:xfrm>
        </p:spPr>
        <p:txBody>
          <a:bodyPr/>
          <a:lstStyle/>
          <a:p>
            <a:pPr marL="342900" marR="0" lvl="0" indent="-342900" algn="r" rtl="1">
              <a:lnSpc>
                <a:spcPct val="107000"/>
              </a:lnSpc>
              <a:spcBef>
                <a:spcPts val="0"/>
              </a:spcBef>
              <a:spcAft>
                <a:spcPts val="0"/>
              </a:spcAft>
              <a:buFont typeface="Symbol" panose="05050102010706020507" pitchFamily="18" charset="2"/>
              <a:buChar char=""/>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تایمر برای جلوگیری از حلقه‌های بی‌نهایت (یا پردازه‌هایی که منابع را اشغال می‌کنند)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تایمر برای ایجاد وقفه در رایانه پس از مدت‌زمان مشخص تنظیم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یک شمارنده وجود دارد که با ساعت فیزیکی کاهش می‌یابد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 مقدار این شمارنده را تنظیم می‌کند (یک دستور ویژه)</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هنگامی که مقدار شمارنده به صفر برسد، یک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وقفه</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(Interrupt)</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ایجاد می‌شود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Font typeface="Courier New" panose="02070309020205020404" pitchFamily="49" charset="0"/>
              <a:buChar char="o"/>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این تایمر قبل از زمان‌بندی پردازه تنظیم می‌شود تا کنترل سیستم را بازپس گیرد یا پردازه‌ای را که از زمان اختصاص‌یافته فراتر رفته است، خاتمه دهد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A50E938-3020-46E3-B296-A67E7CFD9384}"/>
              </a:ext>
            </a:extLst>
          </p:cNvPr>
          <p:cNvSpPr>
            <a:spLocks noGrp="1" noChangeArrowheads="1"/>
          </p:cNvSpPr>
          <p:nvPr>
            <p:ph type="title" idx="4294967295"/>
          </p:nvPr>
        </p:nvSpPr>
        <p:spPr>
          <a:xfrm>
            <a:off x="1089025" y="149595"/>
            <a:ext cx="7439025" cy="576262"/>
          </a:xfrm>
        </p:spPr>
        <p:txBody>
          <a:bodyPr/>
          <a:lstStyle/>
          <a:p>
            <a:pPr eaLnBrk="1" hangingPunct="1"/>
            <a:r>
              <a:rPr lang="en-US" altLang="en-US" dirty="0"/>
              <a:t>Process Management</a:t>
            </a:r>
          </a:p>
        </p:txBody>
      </p:sp>
      <p:sp>
        <p:nvSpPr>
          <p:cNvPr id="69635" name="Rectangle 3">
            <a:extLst>
              <a:ext uri="{FF2B5EF4-FFF2-40B4-BE49-F238E27FC236}">
                <a16:creationId xmlns:a16="http://schemas.microsoft.com/office/drawing/2014/main" id="{D4C6DC0E-B371-44AD-AC31-D9E79C80218B}"/>
              </a:ext>
            </a:extLst>
          </p:cNvPr>
          <p:cNvSpPr>
            <a:spLocks noGrp="1" noChangeArrowheads="1"/>
          </p:cNvSpPr>
          <p:nvPr>
            <p:ph type="body" idx="4294967295"/>
          </p:nvPr>
        </p:nvSpPr>
        <p:spPr>
          <a:xfrm>
            <a:off x="382555" y="809624"/>
            <a:ext cx="8304245" cy="5591176"/>
          </a:xfrm>
        </p:spPr>
        <p:txBody>
          <a:bodyPr/>
          <a:lstStyle/>
          <a:p>
            <a:pPr marL="0" marR="0" algn="r" rtl="1"/>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یک </a:t>
            </a: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پردازه</a:t>
            </a:r>
            <a:r>
              <a:rPr lang="en-US" sz="3200" b="1" dirty="0">
                <a:effectLst/>
                <a:latin typeface="Times New Roman" panose="02020603050405020304" pitchFamily="18" charset="0"/>
                <a:ea typeface="Times New Roman" panose="02020603050405020304" pitchFamily="18" charset="0"/>
                <a:cs typeface="B Nazanin" panose="00000400000000000000" pitchFamily="2" charset="-78"/>
              </a:rPr>
              <a:t> (Process)</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برنامه‌ای در حال اجرا است و به‌عنوان یک واحد کاری در سیستم شناخته می‌شود</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32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برنامه یک موجودیت غیرفعال است، درحالی‌که پردازه یک موجودیت فعال است</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Times New Roman" panose="02020603050405020304" pitchFamily="18" charset="0"/>
              <a:ea typeface="Times New Roman" panose="02020603050405020304" pitchFamily="18" charset="0"/>
            </a:endParaRPr>
          </a:p>
          <a:p>
            <a:pPr marL="342900" marR="0" lvl="0" indent="-342900" algn="r" rtl="1">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پردازه برای انجام وظایف خود به منابع نیاز دارد</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Times New Roman" panose="02020603050405020304" pitchFamily="18" charset="0"/>
              <a:ea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en-US" sz="2800" dirty="0">
                <a:effectLst/>
                <a:latin typeface="Calibri" panose="020F0502020204030204" pitchFamily="34" charset="0"/>
                <a:ea typeface="Calibri" panose="020F0502020204030204" pitchFamily="34" charset="0"/>
                <a:cs typeface="B Nazanin" panose="00000400000000000000" pitchFamily="2" charset="-78"/>
              </a:rPr>
              <a:t>CPU</a:t>
            </a:r>
            <a:r>
              <a:rPr lang="ar-SA" sz="2800" dirty="0">
                <a:effectLst/>
                <a:latin typeface="Calibri" panose="020F0502020204030204" pitchFamily="34" charset="0"/>
                <a:ea typeface="Calibri" panose="020F0502020204030204" pitchFamily="34" charset="0"/>
                <a:cs typeface="B Nazanin" panose="00000400000000000000" pitchFamily="2" charset="-78"/>
              </a:rPr>
              <a:t>، حافظه، ورودی/خروجی، فایل‌ها</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داده‌های اولیه برای مقداردهی اولیه</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buSzPts val="1000"/>
              <a:buFont typeface="Symbol" panose="05050102010706020507" pitchFamily="18" charset="2"/>
              <a:buChar char=""/>
              <a:tabLst>
                <a:tab pos="457200" algn="l"/>
              </a:tabLst>
            </a:pP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پایان پردازه</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 نیازمند بازپس‌گیری منابع قابل بازیابی است</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F6D84F8-557D-4058-A958-28D4D7D2D6EF}"/>
              </a:ext>
            </a:extLst>
          </p:cNvPr>
          <p:cNvSpPr>
            <a:spLocks noGrp="1" noChangeArrowheads="1"/>
          </p:cNvSpPr>
          <p:nvPr>
            <p:ph type="title" idx="4294967295"/>
          </p:nvPr>
        </p:nvSpPr>
        <p:spPr/>
        <p:txBody>
          <a:bodyPr/>
          <a:lstStyle/>
          <a:p>
            <a:pPr marL="0" marR="0" algn="r" rtl="1">
              <a:lnSpc>
                <a:spcPct val="107000"/>
              </a:lnSpc>
              <a:spcBef>
                <a:spcPts val="0"/>
              </a:spcBef>
              <a:spcAft>
                <a:spcPts val="800"/>
              </a:spcAft>
            </a:pPr>
            <a:r>
              <a:rPr lang="fa-IR" sz="2800" b="1" dirty="0">
                <a:effectLst/>
                <a:latin typeface="Times New Roman" panose="02020603050405020304" pitchFamily="18" charset="0"/>
                <a:ea typeface="Times New Roman" panose="02020603050405020304" pitchFamily="18" charset="0"/>
                <a:cs typeface="B Nazanin" panose="00000400000000000000" pitchFamily="2" charset="-78"/>
              </a:rPr>
              <a:t>چیزهایی که در این بخش میخوانید: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099" name="Rectangle 3">
            <a:extLst>
              <a:ext uri="{FF2B5EF4-FFF2-40B4-BE49-F238E27FC236}">
                <a16:creationId xmlns:a16="http://schemas.microsoft.com/office/drawing/2014/main" id="{FE37926F-E673-4B09-B427-4587EC4D46B5}"/>
              </a:ext>
            </a:extLst>
          </p:cNvPr>
          <p:cNvSpPr>
            <a:spLocks noGrp="1" noChangeArrowheads="1"/>
          </p:cNvSpPr>
          <p:nvPr>
            <p:ph type="body" idx="4294967295"/>
          </p:nvPr>
        </p:nvSpPr>
        <p:spPr/>
        <p:txBody>
          <a:bodyPr/>
          <a:lstStyle/>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سیستم‌عامل‌ها چه کاری انجام می‌دهند</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سازمان سیستم‌های کامپیوتری</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معماری سیستم‌های کامپیوتری</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ساختار سیستم‌عامل</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عملیات سیستم‌عامل</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مدیریت فرآیند</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مدیریت حافظه</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مدیریت ذخیره‌سازی</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حفاظت و امنیت</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ساختارهای داده‌ای کرنل</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محیط‌های محاسباتی</a:t>
            </a: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spcBef>
                <a:spcPts val="0"/>
              </a:spcBef>
              <a:spcAft>
                <a:spcPts val="800"/>
              </a:spcAft>
            </a:pPr>
            <a:r>
              <a:rPr lang="ar-SA" sz="2000" dirty="0">
                <a:effectLst/>
                <a:latin typeface="Calibri" panose="020F0502020204030204" pitchFamily="34" charset="0"/>
                <a:ea typeface="Times New Roman" panose="02020603050405020304" pitchFamily="18" charset="0"/>
                <a:cs typeface="B Nazanin" panose="00000400000000000000" pitchFamily="2" charset="-78"/>
              </a:rPr>
              <a:t>سیستم‌های‌عامل متن‌باز</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A50E938-3020-46E3-B296-A67E7CFD9384}"/>
              </a:ext>
            </a:extLst>
          </p:cNvPr>
          <p:cNvSpPr>
            <a:spLocks noGrp="1" noChangeArrowheads="1"/>
          </p:cNvSpPr>
          <p:nvPr>
            <p:ph type="title" idx="4294967295"/>
          </p:nvPr>
        </p:nvSpPr>
        <p:spPr>
          <a:xfrm>
            <a:off x="1089025" y="149595"/>
            <a:ext cx="7439025" cy="576262"/>
          </a:xfrm>
        </p:spPr>
        <p:txBody>
          <a:bodyPr/>
          <a:lstStyle/>
          <a:p>
            <a:pPr eaLnBrk="1" hangingPunct="1"/>
            <a:r>
              <a:rPr lang="en-US" altLang="en-US" dirty="0"/>
              <a:t>Process Management</a:t>
            </a:r>
          </a:p>
        </p:txBody>
      </p:sp>
      <p:sp>
        <p:nvSpPr>
          <p:cNvPr id="69635" name="Rectangle 3">
            <a:extLst>
              <a:ext uri="{FF2B5EF4-FFF2-40B4-BE49-F238E27FC236}">
                <a16:creationId xmlns:a16="http://schemas.microsoft.com/office/drawing/2014/main" id="{D4C6DC0E-B371-44AD-AC31-D9E79C80218B}"/>
              </a:ext>
            </a:extLst>
          </p:cNvPr>
          <p:cNvSpPr>
            <a:spLocks noGrp="1" noChangeArrowheads="1"/>
          </p:cNvSpPr>
          <p:nvPr>
            <p:ph type="body" idx="4294967295"/>
          </p:nvPr>
        </p:nvSpPr>
        <p:spPr>
          <a:xfrm>
            <a:off x="774700" y="809625"/>
            <a:ext cx="7753350" cy="5105400"/>
          </a:xfrm>
        </p:spPr>
        <p:txBody>
          <a:bodyPr/>
          <a:lstStyle/>
          <a:p>
            <a:pPr marL="0" marR="0" algn="r" rtl="1"/>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یک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پردازه تک‌نخی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(Single-Threaded Process)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تنها یک شمارنده برنامه دارد که محل دستور بعدی برای اجرا را مشخص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پردازه به‌صورت ترتیبی، یک دستور را در هر لحظه اجرا می‌کند تا به پایان برسد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یک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پردازه چندنخی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(Multi-Threaded Process)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برای هر نخ یک شمارنده برنامه جداگانه دارد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Times New Roman" panose="02020603050405020304" pitchFamily="18" charset="0"/>
              <a:ea typeface="Times New Roman" panose="02020603050405020304" pitchFamily="18" charset="0"/>
            </a:endParaRPr>
          </a:p>
          <a:p>
            <a:pPr marL="0" marR="0" algn="r" rtl="1"/>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معمولاً سیستم دارای پردازه‌های متعددی است که برخی مربوط به کاربر و برخی مربوط به سیستم‌عامل هستند و به‌طور هم‌زمان روی یک یا چند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CPU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اجرا می‌شوند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هم‌زمانی</a:t>
            </a:r>
            <a:r>
              <a:rPr lang="en-US" sz="2400" b="1" dirty="0">
                <a:effectLst/>
                <a:latin typeface="Calibri" panose="020F0502020204030204" pitchFamily="34" charset="0"/>
                <a:ea typeface="Calibri" panose="020F0502020204030204" pitchFamily="34" charset="0"/>
                <a:cs typeface="B Nazanin" panose="00000400000000000000" pitchFamily="2" charset="-78"/>
              </a:rPr>
              <a:t> (Concurrency)</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از طریق </a:t>
            </a:r>
            <a:r>
              <a:rPr lang="ar-SA" sz="2400" b="1" dirty="0">
                <a:effectLst/>
                <a:latin typeface="Calibri" panose="020F0502020204030204" pitchFamily="34" charset="0"/>
                <a:ea typeface="Calibri" panose="020F0502020204030204" pitchFamily="34" charset="0"/>
                <a:cs typeface="B Nazanin" panose="00000400000000000000" pitchFamily="2" charset="-78"/>
              </a:rPr>
              <a:t>تسهیم</a:t>
            </a:r>
            <a:r>
              <a:rPr lang="en-US" sz="2400" b="1" dirty="0">
                <a:effectLst/>
                <a:latin typeface="Calibri" panose="020F0502020204030204" pitchFamily="34" charset="0"/>
                <a:ea typeface="Calibri" panose="020F0502020204030204" pitchFamily="34" charset="0"/>
                <a:cs typeface="B Nazanin" panose="00000400000000000000" pitchFamily="2" charset="-78"/>
              </a:rPr>
              <a:t> (Multiplexing)</a:t>
            </a:r>
            <a:r>
              <a:rPr lang="en-US" sz="2400" dirty="0">
                <a:effectLst/>
                <a:latin typeface="Calibri" panose="020F0502020204030204" pitchFamily="34" charset="0"/>
                <a:ea typeface="Calibri" panose="020F0502020204030204" pitchFamily="34" charset="0"/>
                <a:cs typeface="B Nazanin" panose="00000400000000000000" pitchFamily="2" charset="-78"/>
              </a:rPr>
              <a:t> CPU </a:t>
            </a:r>
            <a:r>
              <a:rPr lang="ar-SA" sz="2400" dirty="0">
                <a:effectLst/>
                <a:latin typeface="Calibri" panose="020F0502020204030204" pitchFamily="34" charset="0"/>
                <a:ea typeface="Calibri" panose="020F0502020204030204" pitchFamily="34" charset="0"/>
                <a:cs typeface="B Nazanin" panose="00000400000000000000" pitchFamily="2" charset="-78"/>
              </a:rPr>
              <a:t>بین پردازه‌ها و نخ‌ها انجام می‌شود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0557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E63581D-8ED3-4026-94C0-CCB0731C5397}"/>
              </a:ext>
            </a:extLst>
          </p:cNvPr>
          <p:cNvSpPr>
            <a:spLocks noGrp="1" noChangeArrowheads="1"/>
          </p:cNvSpPr>
          <p:nvPr>
            <p:ph type="title" idx="4294967295"/>
          </p:nvPr>
        </p:nvSpPr>
        <p:spPr>
          <a:xfrm>
            <a:off x="1128713" y="207963"/>
            <a:ext cx="7427912" cy="576262"/>
          </a:xfrm>
        </p:spPr>
        <p:txBody>
          <a:bodyPr/>
          <a:lstStyle/>
          <a:p>
            <a:pPr eaLnBrk="1" hangingPunct="1"/>
            <a:r>
              <a:rPr lang="en-US" altLang="en-US"/>
              <a:t>Process Management Activities</a:t>
            </a:r>
          </a:p>
        </p:txBody>
      </p:sp>
      <p:sp>
        <p:nvSpPr>
          <p:cNvPr id="71683" name="Rectangle 3">
            <a:extLst>
              <a:ext uri="{FF2B5EF4-FFF2-40B4-BE49-F238E27FC236}">
                <a16:creationId xmlns:a16="http://schemas.microsoft.com/office/drawing/2014/main" id="{5F49578D-CEFD-4613-A40B-360A0128FDA1}"/>
              </a:ext>
            </a:extLst>
          </p:cNvPr>
          <p:cNvSpPr>
            <a:spLocks noGrp="1" noChangeArrowheads="1"/>
          </p:cNvSpPr>
          <p:nvPr>
            <p:ph type="body" idx="4294967295"/>
          </p:nvPr>
        </p:nvSpPr>
        <p:spPr>
          <a:xfrm>
            <a:off x="464778" y="863881"/>
            <a:ext cx="8456937" cy="5193389"/>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مدیریت </a:t>
            </a:r>
            <a:r>
              <a:rPr lang="fa-IR" sz="2800" b="1" dirty="0">
                <a:latin typeface="Times New Roman" panose="02020603050405020304" pitchFamily="18" charset="0"/>
                <a:ea typeface="Times New Roman" panose="02020603050405020304" pitchFamily="18" charset="0"/>
                <a:cs typeface="B Nazanin" panose="00000400000000000000" pitchFamily="2" charset="-78"/>
              </a:rPr>
              <a:t>پروسس (پردازه)</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 در سیستم‌عامل</a:t>
            </a:r>
            <a:endParaRPr lang="en-US" sz="2800" b="1" dirty="0">
              <a:effectLst/>
              <a:latin typeface="Times New Roman" panose="02020603050405020304" pitchFamily="18" charset="0"/>
              <a:ea typeface="Times New Roman" panose="02020603050405020304" pitchFamily="18" charset="0"/>
            </a:endParaRPr>
          </a:p>
          <a:p>
            <a:pPr marL="0" marR="0" algn="r" rtl="1"/>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 مسئول فعالیت‌های زیر در ارتباط با مدیریت پردازه 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ایجاد و حذف پردازه‌های کاربر و سیستم</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متوقف کردن و از سرگیری پردازه‌ها</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فراهم‌سازی مکانیزم‌هایی برای </a:t>
            </a:r>
            <a:r>
              <a:rPr lang="ar-SA" sz="2800" b="1" dirty="0">
                <a:effectLst/>
                <a:latin typeface="Calibri" panose="020F0502020204030204" pitchFamily="34" charset="0"/>
                <a:ea typeface="Calibri" panose="020F0502020204030204" pitchFamily="34" charset="0"/>
                <a:cs typeface="B Nazanin" panose="00000400000000000000" pitchFamily="2" charset="-78"/>
              </a:rPr>
              <a:t>همگام‌سازی پردازه‌ها</a:t>
            </a:r>
            <a:r>
              <a:rPr lang="en-US" sz="2800" b="1" dirty="0">
                <a:effectLst/>
                <a:latin typeface="Calibri" panose="020F0502020204030204" pitchFamily="34" charset="0"/>
                <a:ea typeface="Calibri" panose="020F0502020204030204" pitchFamily="34" charset="0"/>
                <a:cs typeface="B Nazanin" panose="00000400000000000000" pitchFamily="2" charset="-78"/>
              </a:rPr>
              <a:t> (Process Synchronization)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فراهم‌سازی مکانیزم‌هایی برای </a:t>
            </a:r>
            <a:r>
              <a:rPr lang="ar-SA" sz="2800" b="1" dirty="0">
                <a:effectLst/>
                <a:latin typeface="Calibri" panose="020F0502020204030204" pitchFamily="34" charset="0"/>
                <a:ea typeface="Calibri" panose="020F0502020204030204" pitchFamily="34" charset="0"/>
                <a:cs typeface="B Nazanin" panose="00000400000000000000" pitchFamily="2" charset="-78"/>
              </a:rPr>
              <a:t>ارتباط پردازه‌ها</a:t>
            </a:r>
            <a:r>
              <a:rPr lang="ar-SA"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a:effectLst/>
                <a:latin typeface="Calibri" panose="020F0502020204030204" pitchFamily="34" charset="0"/>
                <a:ea typeface="Calibri" panose="020F0502020204030204" pitchFamily="34" charset="0"/>
                <a:cs typeface="B Nazanin" panose="00000400000000000000" pitchFamily="2" charset="-78"/>
              </a:rPr>
              <a:t>(Process Communication)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مدیریت بن‌بست</a:t>
            </a:r>
            <a:r>
              <a:rPr lang="en-US" sz="2800" dirty="0">
                <a:effectLst/>
                <a:latin typeface="Calibri" panose="020F0502020204030204" pitchFamily="34" charset="0"/>
                <a:ea typeface="Calibri" panose="020F0502020204030204" pitchFamily="34" charset="0"/>
                <a:cs typeface="B Nazanin" panose="00000400000000000000" pitchFamily="2" charset="-78"/>
              </a:rPr>
              <a:t> (Deadlock Handling)</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2DBCB9D-11F1-4C2F-AE3C-A4279C1AC3B6}"/>
              </a:ext>
            </a:extLst>
          </p:cNvPr>
          <p:cNvSpPr>
            <a:spLocks noGrp="1" noChangeArrowheads="1"/>
          </p:cNvSpPr>
          <p:nvPr>
            <p:ph type="title" idx="4294967295"/>
          </p:nvPr>
        </p:nvSpPr>
        <p:spPr>
          <a:xfrm>
            <a:off x="1090613" y="212725"/>
            <a:ext cx="7456487" cy="576263"/>
          </a:xfrm>
        </p:spPr>
        <p:txBody>
          <a:bodyPr/>
          <a:lstStyle/>
          <a:p>
            <a:pPr eaLnBrk="1" hangingPunct="1"/>
            <a:r>
              <a:rPr lang="en-US" altLang="en-US"/>
              <a:t>Memory Management</a:t>
            </a:r>
          </a:p>
        </p:txBody>
      </p:sp>
      <p:sp>
        <p:nvSpPr>
          <p:cNvPr id="73731" name="Rectangle 3">
            <a:extLst>
              <a:ext uri="{FF2B5EF4-FFF2-40B4-BE49-F238E27FC236}">
                <a16:creationId xmlns:a16="http://schemas.microsoft.com/office/drawing/2014/main" id="{CB3E2804-3594-4FE6-B024-FDD528C64534}"/>
              </a:ext>
            </a:extLst>
          </p:cNvPr>
          <p:cNvSpPr>
            <a:spLocks noGrp="1" noChangeArrowheads="1"/>
          </p:cNvSpPr>
          <p:nvPr>
            <p:ph type="body" idx="4294967295"/>
          </p:nvPr>
        </p:nvSpPr>
        <p:spPr>
          <a:xfrm>
            <a:off x="399393" y="914806"/>
            <a:ext cx="8744607" cy="4839303"/>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مدیریت حافظه</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برای اجرای یک برنامه، تمام (یا بخشی از) دستورالعمل‌ها باید در حافظه باشند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تمام (یا بخشی از) داده‌هایی که برنامه نیاز دارد، باید در حافظه باشند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مدیریت حافظه</a:t>
            </a:r>
            <a:r>
              <a:rPr lang="ar-SA" sz="2800" dirty="0">
                <a:effectLst/>
                <a:latin typeface="Calibri" panose="020F0502020204030204" pitchFamily="34" charset="0"/>
                <a:ea typeface="Calibri" panose="020F0502020204030204" pitchFamily="34" charset="0"/>
                <a:cs typeface="B Nazanin" panose="00000400000000000000" pitchFamily="2" charset="-78"/>
              </a:rPr>
              <a:t> مشخص می‌کند چه چیزی در حافظه باشد و چه زمانی بارگذاری یا جابجا شود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بهینه‌سازی استفاده از</a:t>
            </a:r>
            <a:r>
              <a:rPr lang="en-US" sz="2800" dirty="0">
                <a:effectLst/>
                <a:latin typeface="Calibri" panose="020F0502020204030204" pitchFamily="34" charset="0"/>
                <a:ea typeface="Calibri" panose="020F0502020204030204" pitchFamily="34" charset="0"/>
                <a:cs typeface="B Nazanin" panose="00000400000000000000" pitchFamily="2" charset="-78"/>
              </a:rPr>
              <a:t> CPU </a:t>
            </a:r>
            <a:r>
              <a:rPr lang="ar-SA" sz="2800" dirty="0">
                <a:effectLst/>
                <a:latin typeface="Calibri" panose="020F0502020204030204" pitchFamily="34" charset="0"/>
                <a:ea typeface="Calibri" panose="020F0502020204030204" pitchFamily="34" charset="0"/>
                <a:cs typeface="B Nazanin" panose="00000400000000000000" pitchFamily="2" charset="-78"/>
              </a:rPr>
              <a:t>و پاسخ‌گویی به کاربران</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2DBCB9D-11F1-4C2F-AE3C-A4279C1AC3B6}"/>
              </a:ext>
            </a:extLst>
          </p:cNvPr>
          <p:cNvSpPr>
            <a:spLocks noGrp="1" noChangeArrowheads="1"/>
          </p:cNvSpPr>
          <p:nvPr>
            <p:ph type="title" idx="4294967295"/>
          </p:nvPr>
        </p:nvSpPr>
        <p:spPr>
          <a:xfrm>
            <a:off x="1090613" y="212725"/>
            <a:ext cx="7456487" cy="576263"/>
          </a:xfrm>
        </p:spPr>
        <p:txBody>
          <a:bodyPr/>
          <a:lstStyle/>
          <a:p>
            <a:pPr eaLnBrk="1" hangingPunct="1"/>
            <a:r>
              <a:rPr lang="en-US" altLang="en-US"/>
              <a:t>Memory Management</a:t>
            </a:r>
          </a:p>
        </p:txBody>
      </p:sp>
      <p:sp>
        <p:nvSpPr>
          <p:cNvPr id="73731" name="Rectangle 3">
            <a:extLst>
              <a:ext uri="{FF2B5EF4-FFF2-40B4-BE49-F238E27FC236}">
                <a16:creationId xmlns:a16="http://schemas.microsoft.com/office/drawing/2014/main" id="{CB3E2804-3594-4FE6-B024-FDD528C64534}"/>
              </a:ext>
            </a:extLst>
          </p:cNvPr>
          <p:cNvSpPr>
            <a:spLocks noGrp="1" noChangeArrowheads="1"/>
          </p:cNvSpPr>
          <p:nvPr>
            <p:ph type="body" idx="4294967295"/>
          </p:nvPr>
        </p:nvSpPr>
        <p:spPr>
          <a:xfrm>
            <a:off x="228601" y="924910"/>
            <a:ext cx="8915400" cy="4839303"/>
          </a:xfrm>
        </p:spPr>
        <p:txBody>
          <a:bodyPr/>
          <a:lstStyle/>
          <a:p>
            <a:pPr marL="0" marR="0" algn="r" rtl="1">
              <a:lnSpc>
                <a:spcPct val="107000"/>
              </a:lnSpc>
              <a:spcBef>
                <a:spcPts val="200"/>
              </a:spcBef>
              <a:spcAft>
                <a:spcPts val="0"/>
              </a:spcAft>
            </a:pPr>
            <a:r>
              <a:rPr lang="ar-SA" sz="3200" b="1"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فعالیت‌های مدیریت حافظه</a:t>
            </a:r>
            <a:endParaRPr lang="en-US" sz="32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پیگیری بخش‌های مورد استفاده حافظه و کاربرانی که از آن استفاده می‌کنند</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تصمیم‌گیری درباره انتقال پردازه‌ها (یا بخش‌هایی از آن‌ها) و داده‌ها به داخل و خارج از حافظه</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تخصیص و آزادسازی فضای حافظه بر اساس نیاز</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417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4356D79-FDD9-4791-982C-EE2F463757A8}"/>
              </a:ext>
            </a:extLst>
          </p:cNvPr>
          <p:cNvSpPr>
            <a:spLocks noGrp="1" noChangeArrowheads="1"/>
          </p:cNvSpPr>
          <p:nvPr>
            <p:ph type="title" idx="4294967295"/>
          </p:nvPr>
        </p:nvSpPr>
        <p:spPr>
          <a:xfrm>
            <a:off x="1128713" y="211138"/>
            <a:ext cx="7353300" cy="576262"/>
          </a:xfrm>
        </p:spPr>
        <p:txBody>
          <a:bodyPr/>
          <a:lstStyle/>
          <a:p>
            <a:pPr eaLnBrk="1" hangingPunct="1"/>
            <a:r>
              <a:rPr lang="en-US" altLang="en-US"/>
              <a:t>File-system Management</a:t>
            </a:r>
          </a:p>
        </p:txBody>
      </p:sp>
      <p:sp>
        <p:nvSpPr>
          <p:cNvPr id="75779" name="Rectangle 3">
            <a:extLst>
              <a:ext uri="{FF2B5EF4-FFF2-40B4-BE49-F238E27FC236}">
                <a16:creationId xmlns:a16="http://schemas.microsoft.com/office/drawing/2014/main" id="{1F5FDAA8-710E-46B8-93CA-E18EDA4EF350}"/>
              </a:ext>
            </a:extLst>
          </p:cNvPr>
          <p:cNvSpPr>
            <a:spLocks noGrp="1" noChangeArrowheads="1"/>
          </p:cNvSpPr>
          <p:nvPr>
            <p:ph type="body" idx="4294967295"/>
          </p:nvPr>
        </p:nvSpPr>
        <p:spPr>
          <a:xfrm>
            <a:off x="606232" y="969971"/>
            <a:ext cx="8225192" cy="5127617"/>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مدیریت فایل در سیستم‌عامل</a:t>
            </a:r>
            <a:endParaRPr lang="en-US" sz="2800" b="1" dirty="0">
              <a:effectLst/>
              <a:latin typeface="Times New Roman" panose="02020603050405020304" pitchFamily="18" charset="0"/>
              <a:ea typeface="Times New Roman" panose="02020603050405020304" pitchFamily="18" charset="0"/>
            </a:endParaRPr>
          </a:p>
          <a:p>
            <a:pPr marL="0" marR="0" algn="r" rtl="1"/>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 یک نمای منطقی و یکنواخت از ذخیره‌سازی اطلاعات فراهم می‌کند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ویژگی‌های فیزیکی را به یک واحد ذخیره‌سازی منطقی </a:t>
            </a:r>
            <a:r>
              <a:rPr lang="ar-SA" sz="2800" b="1" dirty="0">
                <a:effectLst/>
                <a:latin typeface="Calibri" panose="020F0502020204030204" pitchFamily="34" charset="0"/>
                <a:ea typeface="Calibri" panose="020F0502020204030204" pitchFamily="34" charset="0"/>
                <a:cs typeface="B Nazanin" panose="00000400000000000000" pitchFamily="2" charset="-78"/>
              </a:rPr>
              <a:t>فایل</a:t>
            </a:r>
            <a:r>
              <a:rPr lang="en-US" sz="2800" b="1"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تبدیل می‌کند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هر رسانه ذخیره‌سازی تحت کنترل یک دستگاه خاص است (مانند دیسک، نوار مغناطیسی)</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ویژگی‌های متغیر شامل سرعت دسترسی، ظرفیت، نرخ انتقال داده و روش دسترسی (ترتیبی یا تصادفی) است</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4356D79-FDD9-4791-982C-EE2F463757A8}"/>
              </a:ext>
            </a:extLst>
          </p:cNvPr>
          <p:cNvSpPr>
            <a:spLocks noGrp="1" noChangeArrowheads="1"/>
          </p:cNvSpPr>
          <p:nvPr>
            <p:ph type="title" idx="4294967295"/>
          </p:nvPr>
        </p:nvSpPr>
        <p:spPr>
          <a:xfrm>
            <a:off x="1128713" y="211138"/>
            <a:ext cx="7353300" cy="576262"/>
          </a:xfrm>
        </p:spPr>
        <p:txBody>
          <a:bodyPr/>
          <a:lstStyle/>
          <a:p>
            <a:pPr eaLnBrk="1" hangingPunct="1"/>
            <a:r>
              <a:rPr lang="en-US" altLang="en-US"/>
              <a:t>File-system Management</a:t>
            </a:r>
          </a:p>
        </p:txBody>
      </p:sp>
      <p:sp>
        <p:nvSpPr>
          <p:cNvPr id="75779" name="Rectangle 3">
            <a:extLst>
              <a:ext uri="{FF2B5EF4-FFF2-40B4-BE49-F238E27FC236}">
                <a16:creationId xmlns:a16="http://schemas.microsoft.com/office/drawing/2014/main" id="{1F5FDAA8-710E-46B8-93CA-E18EDA4EF350}"/>
              </a:ext>
            </a:extLst>
          </p:cNvPr>
          <p:cNvSpPr>
            <a:spLocks noGrp="1" noChangeArrowheads="1"/>
          </p:cNvSpPr>
          <p:nvPr>
            <p:ph type="body" idx="4294967295"/>
          </p:nvPr>
        </p:nvSpPr>
        <p:spPr>
          <a:xfrm>
            <a:off x="373487" y="927279"/>
            <a:ext cx="8577329" cy="5170309"/>
          </a:xfrm>
        </p:spPr>
        <p:txBody>
          <a:bodyPr/>
          <a:lstStyle/>
          <a:p>
            <a:pPr marL="0" marR="0" algn="r" rtl="1">
              <a:lnSpc>
                <a:spcPct val="107000"/>
              </a:lnSpc>
              <a:spcBef>
                <a:spcPts val="200"/>
              </a:spcBef>
              <a:spcAft>
                <a:spcPts val="0"/>
              </a:spcAft>
            </a:pPr>
            <a:r>
              <a:rPr lang="ar-SA" sz="2800" b="1"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مدیریت فایل</a:t>
            </a:r>
            <a:endParaRPr lang="en-US" sz="2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فایل‌ها معمولاً درون </a:t>
            </a:r>
            <a:r>
              <a:rPr lang="ar-SA" sz="2800" b="1" dirty="0">
                <a:effectLst/>
                <a:latin typeface="Calibri" panose="020F0502020204030204" pitchFamily="34" charset="0"/>
                <a:ea typeface="Calibri" panose="020F0502020204030204" pitchFamily="34" charset="0"/>
                <a:cs typeface="B Nazanin" panose="00000400000000000000" pitchFamily="2" charset="-78"/>
              </a:rPr>
              <a:t>دایرکتوری‌ها</a:t>
            </a:r>
            <a:r>
              <a:rPr lang="en-US" sz="2800" b="1" dirty="0">
                <a:effectLst/>
                <a:latin typeface="Calibri" panose="020F0502020204030204" pitchFamily="34" charset="0"/>
                <a:ea typeface="Calibri" panose="020F0502020204030204" pitchFamily="34" charset="0"/>
                <a:cs typeface="B Nazanin" panose="00000400000000000000" pitchFamily="2" charset="-78"/>
              </a:rPr>
              <a:t> (Directories)</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سازماندهی می‌شوند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کنترل دسترسی</a:t>
            </a:r>
            <a:r>
              <a:rPr lang="en-US" sz="2800" b="1" dirty="0">
                <a:effectLst/>
                <a:latin typeface="Calibri" panose="020F0502020204030204" pitchFamily="34" charset="0"/>
                <a:ea typeface="Calibri" panose="020F0502020204030204" pitchFamily="34" charset="0"/>
                <a:cs typeface="B Nazanin" panose="00000400000000000000" pitchFamily="2" charset="-78"/>
              </a:rPr>
              <a:t> (Access Control)</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مشخص می‌کند که چه کسانی می‌توانند به چه فایل‌هایی دسترسی داشته باشند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فعالیت‌های سیستم‌عامل شامل موارد زیر است</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ایجاد و حذف فایل‌ها و دایرکتوری‌ها</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ارائه عملیات پایه برای مدیریت فایل‌ها و دایرکتوری‌ها</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نگاشت فایل‌ها روی حافظه ذخیره‌سازی ثانویه</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پشتیبان‌گیری از فایل‌ها روی رسانه‌های ذخیره‌سازی پایدار (غیر فرار)</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354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1040BCA-887F-4395-9A85-D19BCFAF11EF}"/>
              </a:ext>
            </a:extLst>
          </p:cNvPr>
          <p:cNvSpPr>
            <a:spLocks noGrp="1" noChangeArrowheads="1"/>
          </p:cNvSpPr>
          <p:nvPr>
            <p:ph type="title" idx="4294967295"/>
          </p:nvPr>
        </p:nvSpPr>
        <p:spPr>
          <a:xfrm>
            <a:off x="1331913" y="203200"/>
            <a:ext cx="7177087" cy="576263"/>
          </a:xfrm>
        </p:spPr>
        <p:txBody>
          <a:bodyPr/>
          <a:lstStyle/>
          <a:p>
            <a:pPr eaLnBrk="1" hangingPunct="1"/>
            <a:r>
              <a:rPr lang="en-US" altLang="en-US"/>
              <a:t>Mass-Storage Management</a:t>
            </a:r>
          </a:p>
        </p:txBody>
      </p:sp>
      <p:sp>
        <p:nvSpPr>
          <p:cNvPr id="77827" name="Rectangle 3">
            <a:extLst>
              <a:ext uri="{FF2B5EF4-FFF2-40B4-BE49-F238E27FC236}">
                <a16:creationId xmlns:a16="http://schemas.microsoft.com/office/drawing/2014/main" id="{0C2520A7-ADB5-4458-BC11-9B331339D636}"/>
              </a:ext>
            </a:extLst>
          </p:cNvPr>
          <p:cNvSpPr>
            <a:spLocks noGrp="1" noChangeArrowheads="1"/>
          </p:cNvSpPr>
          <p:nvPr>
            <p:ph type="body" idx="4294967295"/>
          </p:nvPr>
        </p:nvSpPr>
        <p:spPr>
          <a:xfrm>
            <a:off x="218941" y="875763"/>
            <a:ext cx="8718998" cy="5779037"/>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مدیریت دیسک</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معمولاً دیسک‌ها برای ذخیره داده‌هایی که در حافظه اصلی جا نمی‌شوند یا برای مدت طولانی نیاز است، استفاده می‌شوند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کل سرعت عملکرد رایانه به زیرسیستم دیسک و الگوریتم‌های آن بستگی دارد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200"/>
              </a:spcBef>
              <a:spcAft>
                <a:spcPts val="0"/>
              </a:spcAft>
            </a:pPr>
            <a:r>
              <a:rPr lang="ar-SA" sz="2400" b="1"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فعالیت‌های سیستم‌عامل در مدیریت دیسک</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سوار کردن</a:t>
            </a:r>
            <a:r>
              <a:rPr lang="en-US" sz="2400" b="1" dirty="0">
                <a:effectLst/>
                <a:latin typeface="Calibri" panose="020F0502020204030204" pitchFamily="34" charset="0"/>
                <a:ea typeface="Calibri" panose="020F0502020204030204" pitchFamily="34" charset="0"/>
                <a:cs typeface="B Nazanin" panose="00000400000000000000" pitchFamily="2" charset="-78"/>
              </a:rPr>
              <a:t> (Mounting) </a:t>
            </a:r>
            <a:r>
              <a:rPr lang="ar-SA" sz="2400" b="1" dirty="0">
                <a:effectLst/>
                <a:latin typeface="Calibri" panose="020F0502020204030204" pitchFamily="34" charset="0"/>
                <a:ea typeface="Calibri" panose="020F0502020204030204" pitchFamily="34" charset="0"/>
                <a:cs typeface="B Nazanin" panose="00000400000000000000" pitchFamily="2" charset="-78"/>
              </a:rPr>
              <a:t>و پیاده کردن</a:t>
            </a:r>
            <a:r>
              <a:rPr lang="en-US" sz="2400" b="1" dirty="0">
                <a:effectLst/>
                <a:latin typeface="Calibri" panose="020F0502020204030204" pitchFamily="34" charset="0"/>
                <a:ea typeface="Calibri" panose="020F0502020204030204" pitchFamily="34" charset="0"/>
                <a:cs typeface="B Nazanin" panose="00000400000000000000" pitchFamily="2" charset="-78"/>
              </a:rPr>
              <a:t> (Unmounting)</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سیستم فایل</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مدیریت </a:t>
            </a:r>
            <a:r>
              <a:rPr lang="ar-SA" sz="2400" b="1" dirty="0">
                <a:effectLst/>
                <a:latin typeface="Calibri" panose="020F0502020204030204" pitchFamily="34" charset="0"/>
                <a:ea typeface="Calibri" panose="020F0502020204030204" pitchFamily="34" charset="0"/>
                <a:cs typeface="B Nazanin" panose="00000400000000000000" pitchFamily="2" charset="-78"/>
              </a:rPr>
              <a:t>فضای آزاد</a:t>
            </a:r>
            <a:r>
              <a:rPr lang="en-US" sz="2400" b="1" dirty="0">
                <a:effectLst/>
                <a:latin typeface="Calibri" panose="020F0502020204030204" pitchFamily="34" charset="0"/>
                <a:ea typeface="Calibri" panose="020F0502020204030204" pitchFamily="34" charset="0"/>
                <a:cs typeface="B Nazanin" panose="00000400000000000000" pitchFamily="2" charset="-78"/>
              </a:rPr>
              <a:t> (Free-Space Management)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تخصیص حافظه ذخیره‌سازی</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زمان‌بندی دیسک</a:t>
            </a:r>
            <a:r>
              <a:rPr lang="en-US" sz="2400" b="1" dirty="0">
                <a:effectLst/>
                <a:latin typeface="Calibri" panose="020F0502020204030204" pitchFamily="34" charset="0"/>
                <a:ea typeface="Calibri" panose="020F0502020204030204" pitchFamily="34" charset="0"/>
                <a:cs typeface="B Nazanin" panose="00000400000000000000" pitchFamily="2" charset="-78"/>
              </a:rPr>
              <a:t> (Disk Scheduling)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تقسیم‌بندی</a:t>
            </a:r>
            <a:r>
              <a:rPr lang="en-US" sz="2400" b="1" dirty="0">
                <a:effectLst/>
                <a:latin typeface="Calibri" panose="020F0502020204030204" pitchFamily="34" charset="0"/>
                <a:ea typeface="Calibri" panose="020F0502020204030204" pitchFamily="34" charset="0"/>
                <a:cs typeface="B Nazanin" panose="00000400000000000000" pitchFamily="2" charset="-78"/>
              </a:rPr>
              <a:t> (Partitioning)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تأمین </a:t>
            </a:r>
            <a:r>
              <a:rPr lang="ar-SA" sz="2400" b="1" dirty="0">
                <a:effectLst/>
                <a:latin typeface="Calibri" panose="020F0502020204030204" pitchFamily="34" charset="0"/>
                <a:ea typeface="Calibri" panose="020F0502020204030204" pitchFamily="34" charset="0"/>
                <a:cs typeface="B Nazanin" panose="00000400000000000000" pitchFamily="2" charset="-78"/>
              </a:rPr>
              <a:t>مکانیزم‌های حفاظتی</a:t>
            </a:r>
            <a:r>
              <a:rPr lang="en-US" sz="2400" b="1" dirty="0">
                <a:effectLst/>
                <a:latin typeface="Calibri" panose="020F0502020204030204" pitchFamily="34" charset="0"/>
                <a:ea typeface="Calibri" panose="020F0502020204030204" pitchFamily="34" charset="0"/>
                <a:cs typeface="B Nazanin" panose="00000400000000000000" pitchFamily="2" charset="-78"/>
              </a:rPr>
              <a:t> (Protection)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537DDAE-40B0-4C82-9422-BF166B9CB73E}"/>
              </a:ext>
            </a:extLst>
          </p:cNvPr>
          <p:cNvSpPr>
            <a:spLocks noGrp="1" noChangeArrowheads="1"/>
          </p:cNvSpPr>
          <p:nvPr>
            <p:ph type="title" idx="4294967295"/>
          </p:nvPr>
        </p:nvSpPr>
        <p:spPr>
          <a:xfrm>
            <a:off x="457200" y="207963"/>
            <a:ext cx="8015288" cy="576262"/>
          </a:xfrm>
        </p:spPr>
        <p:txBody>
          <a:bodyPr/>
          <a:lstStyle/>
          <a:p>
            <a:pPr eaLnBrk="1" hangingPunct="1"/>
            <a:r>
              <a:rPr lang="en-US" altLang="en-US"/>
              <a:t>Caching</a:t>
            </a:r>
          </a:p>
        </p:txBody>
      </p:sp>
      <p:sp>
        <p:nvSpPr>
          <p:cNvPr id="79875" name="Rectangle 3">
            <a:extLst>
              <a:ext uri="{FF2B5EF4-FFF2-40B4-BE49-F238E27FC236}">
                <a16:creationId xmlns:a16="http://schemas.microsoft.com/office/drawing/2014/main" id="{23317C17-2529-4CC8-A78E-1D282D609B22}"/>
              </a:ext>
            </a:extLst>
          </p:cNvPr>
          <p:cNvSpPr>
            <a:spLocks noGrp="1" noChangeArrowheads="1"/>
          </p:cNvSpPr>
          <p:nvPr>
            <p:ph type="body" idx="4294967295"/>
          </p:nvPr>
        </p:nvSpPr>
        <p:spPr>
          <a:xfrm>
            <a:off x="820738" y="1233488"/>
            <a:ext cx="8181807" cy="4955131"/>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مدیریت کش</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(Cache)</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اطلاعات در حال استفاده به‌طور موقت از ذخیره‌سازی کندتر به ذخیره‌سازی سریع‌تر </a:t>
            </a:r>
            <a:r>
              <a:rPr lang="en-US" sz="2400" dirty="0">
                <a:effectLst/>
                <a:latin typeface="Calibri" panose="020F0502020204030204" pitchFamily="34" charset="0"/>
                <a:ea typeface="Calibri" panose="020F0502020204030204" pitchFamily="34" charset="0"/>
                <a:cs typeface="B Nazanin" panose="00000400000000000000" pitchFamily="2" charset="-78"/>
              </a:rPr>
              <a:t>)</a:t>
            </a:r>
            <a:r>
              <a:rPr lang="ar-SA" sz="2400" b="1" dirty="0">
                <a:effectLst/>
                <a:latin typeface="Calibri" panose="020F0502020204030204" pitchFamily="34" charset="0"/>
                <a:ea typeface="Calibri" panose="020F0502020204030204" pitchFamily="34" charset="0"/>
                <a:cs typeface="B Nazanin" panose="00000400000000000000" pitchFamily="2" charset="-78"/>
              </a:rPr>
              <a:t>کش</a:t>
            </a:r>
            <a:r>
              <a:rPr lang="en-US" sz="2400" b="1" dirty="0">
                <a:effectLst/>
                <a:latin typeface="Calibri" panose="020F0502020204030204" pitchFamily="34" charset="0"/>
                <a:ea typeface="Calibri" panose="020F0502020204030204" pitchFamily="34" charset="0"/>
                <a:cs typeface="B Nazanin" panose="00000400000000000000" pitchFamily="2" charset="-78"/>
              </a:rPr>
              <a:t>(</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منتقل می‌شود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ابتدا کش بررسی می‌شود تا مشخص شود آیا اطلاعات موردنظر در آن وجود دارد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اگر اطلاعات در کش باشد </a:t>
            </a:r>
            <a:r>
              <a:rPr lang="en-US" sz="2400" dirty="0">
                <a:effectLst/>
                <a:latin typeface="Calibri" panose="020F0502020204030204" pitchFamily="34" charset="0"/>
                <a:ea typeface="Calibri" panose="020F0502020204030204" pitchFamily="34" charset="0"/>
                <a:cs typeface="Arial" panose="020B0604020202020204" pitchFamily="34" charset="0"/>
              </a:rPr>
              <a:t>&lt;-</a:t>
            </a:r>
            <a:r>
              <a:rPr lang="ar-SA" sz="2400" dirty="0">
                <a:effectLst/>
                <a:latin typeface="Calibri" panose="020F0502020204030204" pitchFamily="34" charset="0"/>
                <a:ea typeface="Calibri" panose="020F0502020204030204" pitchFamily="34" charset="0"/>
                <a:cs typeface="B Nazanin" panose="00000400000000000000" pitchFamily="2" charset="-78"/>
              </a:rPr>
              <a:t> مستقیماً از آن استفاده می‌شود (سریع)</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در غیر این صورت</a:t>
            </a:r>
            <a:r>
              <a:rPr lang="en-US" sz="2400" dirty="0">
                <a:effectLst/>
                <a:latin typeface="Calibri" panose="020F0502020204030204" pitchFamily="34" charset="0"/>
                <a:ea typeface="Calibri" panose="020F0502020204030204" pitchFamily="34" charset="0"/>
                <a:cs typeface="B Nazanin" panose="00000400000000000000" pitchFamily="2" charset="-78"/>
              </a:rPr>
              <a:t>&lt;-</a:t>
            </a:r>
            <a:r>
              <a:rPr lang="ar-SA" sz="2400" dirty="0">
                <a:effectLst/>
                <a:latin typeface="Calibri" panose="020F0502020204030204" pitchFamily="34" charset="0"/>
                <a:ea typeface="Calibri" panose="020F0502020204030204" pitchFamily="34" charset="0"/>
                <a:cs typeface="B Nazanin" panose="00000400000000000000" pitchFamily="2" charset="-78"/>
              </a:rPr>
              <a:t> داده‌ها در کش بارگذاری شده و از آنجا استفاده می‌شوند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اندازه کش کوچک‌تر از کل فضای ذخیره‌سازی است، بنابراین مدیریت کش یک مسئله مهم در طراحی سیستم است</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اندازه کش و سیاست جایگزینی داده‌ها</a:t>
            </a:r>
            <a:r>
              <a:rPr lang="en-US" sz="2400" b="1" dirty="0">
                <a:effectLst/>
                <a:latin typeface="Calibri" panose="020F0502020204030204" pitchFamily="34" charset="0"/>
                <a:ea typeface="Calibri" panose="020F0502020204030204" pitchFamily="34" charset="0"/>
                <a:cs typeface="B Nazanin" panose="00000400000000000000" pitchFamily="2" charset="-78"/>
              </a:rPr>
              <a:t> (Replacement Policy)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A8D59F3-EABB-4542-87C7-F8AE7CD1FD34}"/>
              </a:ext>
            </a:extLst>
          </p:cNvPr>
          <p:cNvSpPr>
            <a:spLocks noGrp="1" noChangeArrowheads="1"/>
          </p:cNvSpPr>
          <p:nvPr>
            <p:ph type="title" idx="4294967295"/>
          </p:nvPr>
        </p:nvSpPr>
        <p:spPr>
          <a:xfrm>
            <a:off x="833438" y="145822"/>
            <a:ext cx="8531225" cy="576262"/>
          </a:xfrm>
        </p:spPr>
        <p:txBody>
          <a:bodyPr/>
          <a:lstStyle/>
          <a:p>
            <a:pPr eaLnBrk="1" hangingPunct="1"/>
            <a:r>
              <a:rPr lang="en-US" altLang="en-US" sz="2800" dirty="0"/>
              <a:t>Characteristics of Various Types of Storage</a:t>
            </a:r>
          </a:p>
        </p:txBody>
      </p:sp>
      <p:sp>
        <p:nvSpPr>
          <p:cNvPr id="39939" name="Rectangle 3">
            <a:extLst>
              <a:ext uri="{FF2B5EF4-FFF2-40B4-BE49-F238E27FC236}">
                <a16:creationId xmlns:a16="http://schemas.microsoft.com/office/drawing/2014/main" id="{CD4D4AE1-901A-6A46-BAD0-039ED90103A5}"/>
              </a:ext>
            </a:extLst>
          </p:cNvPr>
          <p:cNvSpPr>
            <a:spLocks noGrp="1" noChangeArrowheads="1"/>
          </p:cNvSpPr>
          <p:nvPr>
            <p:ph type="body" idx="4294967295"/>
          </p:nvPr>
        </p:nvSpPr>
        <p:spPr>
          <a:xfrm>
            <a:off x="891704" y="1314360"/>
            <a:ext cx="7707313" cy="4521200"/>
          </a:xfrm>
        </p:spPr>
        <p:txBody>
          <a:bodyPr/>
          <a:lstStyle/>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a:buFont typeface="Monotype Sorts" charset="0"/>
              <a:buChar char="n"/>
              <a:defRPr/>
            </a:pPr>
            <a:endParaRPr lang="en-US" dirty="0">
              <a:ea typeface="ＭＳ Ｐゴシック" charset="0"/>
              <a:cs typeface="ＭＳ Ｐゴシック" charset="0"/>
            </a:endParaRPr>
          </a:p>
          <a:p>
            <a:pPr marL="0" indent="0">
              <a:buFont typeface="Monotype Sorts" charset="0"/>
              <a:buNone/>
              <a:defRPr/>
            </a:pPr>
            <a:endParaRPr lang="en-US" dirty="0">
              <a:ea typeface="ＭＳ Ｐゴシック" charset="0"/>
              <a:cs typeface="ＭＳ Ｐゴシック" charset="0"/>
            </a:endParaRPr>
          </a:p>
          <a:p>
            <a:pPr>
              <a:buFont typeface="Monotype Sorts" pitchFamily="-84" charset="2"/>
              <a:buNone/>
              <a:defRPr/>
            </a:pPr>
            <a:r>
              <a:rPr lang="en-US" dirty="0">
                <a:ea typeface="ＭＳ Ｐゴシック" charset="0"/>
                <a:cs typeface="ＭＳ Ｐゴシック" charset="0"/>
              </a:rPr>
              <a:t>    Movement between levels of storage hierarchy can be explicit or implicit</a:t>
            </a:r>
          </a:p>
        </p:txBody>
      </p:sp>
      <p:pic>
        <p:nvPicPr>
          <p:cNvPr id="81924" name="Picture 4">
            <a:extLst>
              <a:ext uri="{FF2B5EF4-FFF2-40B4-BE49-F238E27FC236}">
                <a16:creationId xmlns:a16="http://schemas.microsoft.com/office/drawing/2014/main" id="{E7E6D134-C41F-4C06-AAAF-DB2716C6C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5" y="1036034"/>
            <a:ext cx="8622653" cy="361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6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FB955E8-3E23-4ED8-ACD1-D8F4ED9EAA88}"/>
              </a:ext>
            </a:extLst>
          </p:cNvPr>
          <p:cNvSpPr>
            <a:spLocks noGrp="1" noChangeArrowheads="1"/>
          </p:cNvSpPr>
          <p:nvPr>
            <p:ph type="title" idx="4294967295"/>
          </p:nvPr>
        </p:nvSpPr>
        <p:spPr>
          <a:xfrm>
            <a:off x="1265695" y="211138"/>
            <a:ext cx="7597321" cy="576262"/>
          </a:xfrm>
        </p:spPr>
        <p:txBody>
          <a:bodyPr/>
          <a:lstStyle/>
          <a:p>
            <a:pPr eaLnBrk="1" hangingPunct="1"/>
            <a:r>
              <a:rPr lang="en-US" altLang="en-US" sz="2800" dirty="0"/>
              <a:t>Migration of data “A” from Disk to Register</a:t>
            </a:r>
          </a:p>
        </p:txBody>
      </p:sp>
      <p:sp>
        <p:nvSpPr>
          <p:cNvPr id="83971" name="Rectangle 3">
            <a:extLst>
              <a:ext uri="{FF2B5EF4-FFF2-40B4-BE49-F238E27FC236}">
                <a16:creationId xmlns:a16="http://schemas.microsoft.com/office/drawing/2014/main" id="{2977E9C9-146A-4591-9F2A-95F7D8433681}"/>
              </a:ext>
            </a:extLst>
          </p:cNvPr>
          <p:cNvSpPr>
            <a:spLocks noGrp="1" noChangeArrowheads="1"/>
          </p:cNvSpPr>
          <p:nvPr>
            <p:ph type="body" idx="4294967295"/>
          </p:nvPr>
        </p:nvSpPr>
        <p:spPr>
          <a:xfrm>
            <a:off x="272955" y="787400"/>
            <a:ext cx="8835681" cy="5859462"/>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مدیریت هم‌زمانی در سیستم‌های چندپردازشی</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در محیط‌های چندوظیفه‌ای</a:t>
            </a:r>
            <a:r>
              <a:rPr lang="en-US" sz="2800" b="1" dirty="0">
                <a:effectLst/>
                <a:latin typeface="Calibri" panose="020F0502020204030204" pitchFamily="34" charset="0"/>
                <a:ea typeface="Calibri" panose="020F0502020204030204" pitchFamily="34" charset="0"/>
                <a:cs typeface="B Nazanin" panose="00000400000000000000" pitchFamily="2" charset="-78"/>
              </a:rPr>
              <a:t> (Multitasking)</a:t>
            </a:r>
            <a:r>
              <a:rPr lang="ar-SA" sz="2800" dirty="0">
                <a:effectLst/>
                <a:latin typeface="Calibri" panose="020F0502020204030204" pitchFamily="34" charset="0"/>
                <a:ea typeface="Calibri" panose="020F0502020204030204" pitchFamily="34" charset="0"/>
                <a:cs typeface="B Nazanin" panose="00000400000000000000" pitchFamily="2" charset="-78"/>
              </a:rPr>
              <a:t>، سیستم باید آخرین مقدار ذخیره‌شده را بدون توجه به مکان ذخیره‌سازی، بازیابی کند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در محیط‌های چندپردازنده‌ای</a:t>
            </a:r>
            <a:r>
              <a:rPr lang="en-US" sz="2800" b="1" dirty="0">
                <a:effectLst/>
                <a:latin typeface="Calibri" panose="020F0502020204030204" pitchFamily="34" charset="0"/>
                <a:ea typeface="Calibri" panose="020F0502020204030204" pitchFamily="34" charset="0"/>
                <a:cs typeface="B Nazanin" panose="00000400000000000000" pitchFamily="2" charset="-78"/>
              </a:rPr>
              <a:t> (Multiprocessor Environment)</a:t>
            </a:r>
            <a:r>
              <a:rPr lang="ar-SA" sz="2800" dirty="0">
                <a:effectLst/>
                <a:latin typeface="Calibri" panose="020F0502020204030204" pitchFamily="34" charset="0"/>
                <a:ea typeface="Calibri" panose="020F0502020204030204" pitchFamily="34" charset="0"/>
                <a:cs typeface="B Nazanin" panose="00000400000000000000" pitchFamily="2" charset="-78"/>
              </a:rPr>
              <a:t>، سخت‌افزار باید </a:t>
            </a:r>
            <a:r>
              <a:rPr lang="ar-SA" sz="2800" b="1" dirty="0">
                <a:effectLst/>
                <a:latin typeface="Calibri" panose="020F0502020204030204" pitchFamily="34" charset="0"/>
                <a:ea typeface="Calibri" panose="020F0502020204030204" pitchFamily="34" charset="0"/>
                <a:cs typeface="B Nazanin" panose="00000400000000000000" pitchFamily="2" charset="-78"/>
              </a:rPr>
              <a:t>یکپارچگی کش</a:t>
            </a:r>
            <a:r>
              <a:rPr lang="en-US" sz="2800" b="1" dirty="0">
                <a:effectLst/>
                <a:latin typeface="Calibri" panose="020F0502020204030204" pitchFamily="34" charset="0"/>
                <a:ea typeface="Calibri" panose="020F0502020204030204" pitchFamily="34" charset="0"/>
                <a:cs typeface="B Nazanin" panose="00000400000000000000" pitchFamily="2" charset="-78"/>
              </a:rPr>
              <a:t> (Cache Coherency)</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را تضمین کند تا همه</a:t>
            </a:r>
            <a:r>
              <a:rPr lang="en-US" sz="2800" dirty="0">
                <a:effectLst/>
                <a:latin typeface="Calibri" panose="020F0502020204030204" pitchFamily="34" charset="0"/>
                <a:ea typeface="Calibri" panose="020F0502020204030204" pitchFamily="34" charset="0"/>
                <a:cs typeface="B Nazanin" panose="00000400000000000000" pitchFamily="2" charset="-78"/>
              </a:rPr>
              <a:t> CPU</a:t>
            </a:r>
            <a:r>
              <a:rPr lang="ar-SA" sz="2800" dirty="0">
                <a:effectLst/>
                <a:latin typeface="Calibri" panose="020F0502020204030204" pitchFamily="34" charset="0"/>
                <a:ea typeface="Calibri" panose="020F0502020204030204" pitchFamily="34" charset="0"/>
                <a:cs typeface="B Nazanin" panose="00000400000000000000" pitchFamily="2" charset="-78"/>
              </a:rPr>
              <a:t>ها مقدار به‌روز را در کش خود داشته باشند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در محیط‌های توزیع‌شده</a:t>
            </a:r>
            <a:r>
              <a:rPr lang="en-US" sz="2800" b="1" dirty="0">
                <a:effectLst/>
                <a:latin typeface="Calibri" panose="020F0502020204030204" pitchFamily="34" charset="0"/>
                <a:ea typeface="Calibri" panose="020F0502020204030204" pitchFamily="34" charset="0"/>
                <a:cs typeface="B Nazanin" panose="00000400000000000000" pitchFamily="2" charset="-78"/>
              </a:rPr>
              <a:t> (Distributed Environment)</a:t>
            </a:r>
            <a:r>
              <a:rPr lang="ar-SA" sz="2800" dirty="0">
                <a:effectLst/>
                <a:latin typeface="Calibri" panose="020F0502020204030204" pitchFamily="34" charset="0"/>
                <a:ea typeface="Calibri" panose="020F0502020204030204" pitchFamily="34" charset="0"/>
                <a:cs typeface="B Nazanin" panose="00000400000000000000" pitchFamily="2" charset="-78"/>
              </a:rPr>
              <a:t>، این چالش پیچیده‌تر می‌شود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نسخه‌های متعددی از یک داده ممکن است وجود داشته باشد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راهکارهای مختلفی برای حل این مشکل وجود دارد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3972" name="Picture 2">
            <a:extLst>
              <a:ext uri="{FF2B5EF4-FFF2-40B4-BE49-F238E27FC236}">
                <a16:creationId xmlns:a16="http://schemas.microsoft.com/office/drawing/2014/main" id="{1848E92C-E063-45B0-A246-5F252E49F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17" y="2251398"/>
            <a:ext cx="5424783" cy="66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DEEBB2C-5562-4895-A8E5-2AE6DEE0D993}"/>
              </a:ext>
            </a:extLst>
          </p:cNvPr>
          <p:cNvSpPr>
            <a:spLocks noGrp="1" noChangeArrowheads="1"/>
          </p:cNvSpPr>
          <p:nvPr>
            <p:ph type="title" idx="4294967295"/>
          </p:nvPr>
        </p:nvSpPr>
        <p:spPr>
          <a:xfrm>
            <a:off x="457200" y="166688"/>
            <a:ext cx="8229600" cy="576262"/>
          </a:xfrm>
        </p:spPr>
        <p:txBody>
          <a:bodyPr/>
          <a:lstStyle/>
          <a:p>
            <a:pPr eaLnBrk="1" hangingPunct="1"/>
            <a:r>
              <a:rPr lang="en-US" altLang="en-US"/>
              <a:t>Objectives</a:t>
            </a:r>
          </a:p>
        </p:txBody>
      </p:sp>
      <p:sp>
        <p:nvSpPr>
          <p:cNvPr id="5123" name="Rectangle 3">
            <a:extLst>
              <a:ext uri="{FF2B5EF4-FFF2-40B4-BE49-F238E27FC236}">
                <a16:creationId xmlns:a16="http://schemas.microsoft.com/office/drawing/2014/main" id="{09913037-2E4B-4B0A-829D-062F06FED872}"/>
              </a:ext>
            </a:extLst>
          </p:cNvPr>
          <p:cNvSpPr>
            <a:spLocks noGrp="1" noChangeArrowheads="1"/>
          </p:cNvSpPr>
          <p:nvPr>
            <p:ph type="body" idx="4294967295"/>
          </p:nvPr>
        </p:nvSpPr>
        <p:spPr>
          <a:xfrm>
            <a:off x="406400" y="1233488"/>
            <a:ext cx="8629650" cy="4530725"/>
          </a:xfrm>
        </p:spPr>
        <p:txBody>
          <a:bodyPr/>
          <a:lstStyle/>
          <a:p>
            <a:pPr marL="0" marR="0" algn="r" rtl="1">
              <a:lnSpc>
                <a:spcPct val="107000"/>
              </a:lnSpc>
              <a:spcBef>
                <a:spcPts val="0"/>
              </a:spcBef>
              <a:spcAft>
                <a:spcPts val="800"/>
              </a:spcAft>
            </a:pPr>
            <a:r>
              <a:rPr lang="ar-SA" sz="3600" b="1" dirty="0">
                <a:effectLst/>
                <a:latin typeface="Calibri" panose="020F0502020204030204" pitchFamily="34" charset="0"/>
                <a:ea typeface="Times New Roman" panose="02020603050405020304" pitchFamily="18" charset="0"/>
                <a:cs typeface="B Nazanin" panose="00000400000000000000" pitchFamily="2" charset="-78"/>
              </a:rPr>
              <a:t>اهداف</a:t>
            </a:r>
            <a:r>
              <a:rPr lang="en-US" sz="36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600" dirty="0">
                <a:effectLst/>
                <a:latin typeface="Calibri" panose="020F0502020204030204" pitchFamily="34" charset="0"/>
                <a:ea typeface="Times New Roman" panose="02020603050405020304" pitchFamily="18" charset="0"/>
                <a:cs typeface="B Nazanin" panose="00000400000000000000" pitchFamily="2" charset="-78"/>
              </a:rPr>
              <a:t>توصیف </a:t>
            </a:r>
            <a:r>
              <a:rPr lang="fa-IR" sz="3600" dirty="0">
                <a:latin typeface="Calibri" panose="020F0502020204030204" pitchFamily="34" charset="0"/>
                <a:ea typeface="Times New Roman" panose="02020603050405020304" pitchFamily="18" charset="0"/>
                <a:cs typeface="B Nazanin" panose="00000400000000000000" pitchFamily="2" charset="-78"/>
              </a:rPr>
              <a:t>ساختار </a:t>
            </a:r>
            <a:r>
              <a:rPr lang="ar-SA" sz="3600" dirty="0">
                <a:effectLst/>
                <a:latin typeface="Calibri" panose="020F0502020204030204" pitchFamily="34" charset="0"/>
                <a:ea typeface="Times New Roman" panose="02020603050405020304" pitchFamily="18" charset="0"/>
                <a:cs typeface="B Nazanin" panose="00000400000000000000" pitchFamily="2" charset="-78"/>
              </a:rPr>
              <a:t>سیستم‌های کامپیوتری</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600" dirty="0">
                <a:effectLst/>
                <a:latin typeface="Calibri" panose="020F0502020204030204" pitchFamily="34" charset="0"/>
                <a:ea typeface="Times New Roman" panose="02020603050405020304" pitchFamily="18" charset="0"/>
                <a:cs typeface="B Nazanin" panose="00000400000000000000" pitchFamily="2" charset="-78"/>
              </a:rPr>
              <a:t>ارائه مروری کلی بر اجزای اصلی سیستم‌عامل‌ها</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600" dirty="0">
                <a:effectLst/>
                <a:latin typeface="Calibri" panose="020F0502020204030204" pitchFamily="34" charset="0"/>
                <a:ea typeface="Times New Roman" panose="02020603050405020304" pitchFamily="18" charset="0"/>
                <a:cs typeface="B Nazanin" panose="00000400000000000000" pitchFamily="2" charset="-78"/>
              </a:rPr>
              <a:t>بررسی انواع محیط‌های محاسباتی</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600" dirty="0">
                <a:effectLst/>
                <a:latin typeface="Calibri" panose="020F0502020204030204" pitchFamily="34" charset="0"/>
                <a:ea typeface="Times New Roman" panose="02020603050405020304" pitchFamily="18" charset="0"/>
                <a:cs typeface="B Nazanin" panose="00000400000000000000" pitchFamily="2" charset="-78"/>
              </a:rPr>
              <a:t>کاوش چندین سیستم‌عامل متن‌باز</a:t>
            </a:r>
            <a:endParaRPr lang="en-US" sz="3600" dirty="0">
              <a:effectLst/>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FB955E8-3E23-4ED8-ACD1-D8F4ED9EAA88}"/>
              </a:ext>
            </a:extLst>
          </p:cNvPr>
          <p:cNvSpPr>
            <a:spLocks noGrp="1" noChangeArrowheads="1"/>
          </p:cNvSpPr>
          <p:nvPr>
            <p:ph type="title" idx="4294967295"/>
          </p:nvPr>
        </p:nvSpPr>
        <p:spPr>
          <a:xfrm>
            <a:off x="1265695" y="211138"/>
            <a:ext cx="7597321" cy="576262"/>
          </a:xfrm>
        </p:spPr>
        <p:txBody>
          <a:bodyPr/>
          <a:lstStyle/>
          <a:p>
            <a:pPr eaLnBrk="1" hangingPunct="1"/>
            <a:r>
              <a:rPr lang="en-US" altLang="en-US" sz="2800" dirty="0"/>
              <a:t>Migration of data “A” from Disk to Register</a:t>
            </a:r>
          </a:p>
        </p:txBody>
      </p:sp>
      <p:sp>
        <p:nvSpPr>
          <p:cNvPr id="83971" name="Rectangle 3">
            <a:extLst>
              <a:ext uri="{FF2B5EF4-FFF2-40B4-BE49-F238E27FC236}">
                <a16:creationId xmlns:a16="http://schemas.microsoft.com/office/drawing/2014/main" id="{2977E9C9-146A-4591-9F2A-95F7D8433681}"/>
              </a:ext>
            </a:extLst>
          </p:cNvPr>
          <p:cNvSpPr>
            <a:spLocks noGrp="1" noChangeArrowheads="1"/>
          </p:cNvSpPr>
          <p:nvPr>
            <p:ph type="body" idx="4294967295"/>
          </p:nvPr>
        </p:nvSpPr>
        <p:spPr>
          <a:xfrm>
            <a:off x="259307" y="887105"/>
            <a:ext cx="8849329" cy="5759758"/>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یکپارچگی کش</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(Cache Coherency)</a:t>
            </a:r>
            <a:endParaRPr lang="en-US" sz="2800" b="1" dirty="0">
              <a:effectLst/>
              <a:latin typeface="Times New Roman" panose="02020603050405020304" pitchFamily="18" charset="0"/>
              <a:ea typeface="Times New Roman" panose="02020603050405020304" pitchFamily="18" charset="0"/>
            </a:endParaRPr>
          </a:p>
          <a:p>
            <a:pPr marL="0" marR="0" algn="r" rtl="1"/>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یک مکانیزم </a:t>
            </a: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یکپارچگی داده‌ها</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 است که تضمین می‌کند تمام پردازنده‌ها در یک سیستم چندپردازنده‌ای، یک نمای واحد و سازگار از داده‌ها مشاهده کنند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زمانی که یک</a:t>
            </a:r>
            <a:r>
              <a:rPr lang="en-US" sz="2400" dirty="0">
                <a:effectLst/>
                <a:latin typeface="Calibri" panose="020F0502020204030204" pitchFamily="34" charset="0"/>
                <a:ea typeface="Calibri" panose="020F0502020204030204" pitchFamily="34" charset="0"/>
                <a:cs typeface="B Nazanin" panose="00000400000000000000" pitchFamily="2" charset="-78"/>
              </a:rPr>
              <a:t> CPU </a:t>
            </a:r>
            <a:r>
              <a:rPr lang="ar-SA" sz="2400" dirty="0">
                <a:effectLst/>
                <a:latin typeface="Calibri" panose="020F0502020204030204" pitchFamily="34" charset="0"/>
                <a:ea typeface="Calibri" panose="020F0502020204030204" pitchFamily="34" charset="0"/>
                <a:cs typeface="B Nazanin" panose="00000400000000000000" pitchFamily="2" charset="-78"/>
              </a:rPr>
              <a:t>مقدار ذخیره‌شده در کش خود را تغییر می‌دهد، مقدار معادل در کش سایر پردازنده‌ها باید به‌روزرسانی یا نامعتبر شود تا یکپارچگی حفظ شود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مثال: دو پردازنده </a:t>
            </a:r>
            <a:r>
              <a:rPr lang="en-US" sz="2400" b="1" dirty="0">
                <a:effectLst/>
                <a:latin typeface="Calibri" panose="020F0502020204030204" pitchFamily="34" charset="0"/>
                <a:ea typeface="Calibri" panose="020F0502020204030204" pitchFamily="34" charset="0"/>
                <a:cs typeface="B Nazanin" panose="00000400000000000000" pitchFamily="2" charset="-78"/>
              </a:rPr>
              <a:t>P1</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و </a:t>
            </a:r>
            <a:r>
              <a:rPr lang="en-US" sz="2400" b="1" dirty="0">
                <a:effectLst/>
                <a:latin typeface="Calibri" panose="020F0502020204030204" pitchFamily="34" charset="0"/>
                <a:ea typeface="Calibri" panose="020F0502020204030204" pitchFamily="34" charset="0"/>
                <a:cs typeface="B Nazanin" panose="00000400000000000000" pitchFamily="2" charset="-78"/>
              </a:rPr>
              <a:t>P2</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دارای کش‌های مستقل هستند و هر دو به یک مکان حافظه </a:t>
            </a:r>
            <a:r>
              <a:rPr lang="en-US" sz="2400" b="1" dirty="0">
                <a:effectLst/>
                <a:latin typeface="Calibri" panose="020F0502020204030204" pitchFamily="34" charset="0"/>
                <a:ea typeface="Calibri" panose="020F0502020204030204" pitchFamily="34" charset="0"/>
                <a:cs typeface="B Nazanin" panose="00000400000000000000" pitchFamily="2" charset="-78"/>
              </a:rPr>
              <a:t>M</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دسترسی دارند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مقدار اولیه</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en-US" sz="2400" b="1" dirty="0">
                <a:effectLst/>
                <a:latin typeface="Calibri" panose="020F0502020204030204" pitchFamily="34" charset="0"/>
                <a:ea typeface="Calibri" panose="020F0502020204030204" pitchFamily="34" charset="0"/>
                <a:cs typeface="B Nazanin" panose="00000400000000000000" pitchFamily="2" charset="-78"/>
              </a:rPr>
              <a:t>M = 10</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در کش‌های </a:t>
            </a:r>
            <a:r>
              <a:rPr lang="en-US" sz="2400" b="1" dirty="0">
                <a:effectLst/>
                <a:latin typeface="Calibri" panose="020F0502020204030204" pitchFamily="34" charset="0"/>
                <a:ea typeface="Calibri" panose="020F0502020204030204" pitchFamily="34" charset="0"/>
                <a:cs typeface="B Nazanin" panose="00000400000000000000" pitchFamily="2" charset="-78"/>
              </a:rPr>
              <a:t>P1</a:t>
            </a:r>
            <a:r>
              <a:rPr lang="ar-SA" sz="2400" dirty="0">
                <a:effectLst/>
                <a:latin typeface="Calibri" panose="020F0502020204030204" pitchFamily="34" charset="0"/>
                <a:ea typeface="Calibri" panose="020F0502020204030204" pitchFamily="34" charset="0"/>
                <a:cs typeface="B Nazanin" panose="00000400000000000000" pitchFamily="2" charset="-78"/>
              </a:rPr>
              <a:t>، </a:t>
            </a:r>
            <a:r>
              <a:rPr lang="en-US" sz="2400" b="1" dirty="0">
                <a:effectLst/>
                <a:latin typeface="Calibri" panose="020F0502020204030204" pitchFamily="34" charset="0"/>
                <a:ea typeface="Calibri" panose="020F0502020204030204" pitchFamily="34" charset="0"/>
                <a:cs typeface="B Nazanin" panose="00000400000000000000" pitchFamily="2" charset="-78"/>
              </a:rPr>
              <a:t>P2</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و حافظه اصلی</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اگر </a:t>
            </a:r>
            <a:r>
              <a:rPr lang="en-US" sz="2400" b="1" dirty="0">
                <a:effectLst/>
                <a:latin typeface="Calibri" panose="020F0502020204030204" pitchFamily="34" charset="0"/>
                <a:ea typeface="Calibri" panose="020F0502020204030204" pitchFamily="34" charset="0"/>
                <a:cs typeface="B Nazanin" panose="00000400000000000000" pitchFamily="2" charset="-78"/>
              </a:rPr>
              <a:t>P1</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مقدار </a:t>
            </a:r>
            <a:r>
              <a:rPr lang="en-US" sz="2400" b="1" dirty="0">
                <a:effectLst/>
                <a:latin typeface="Calibri" panose="020F0502020204030204" pitchFamily="34" charset="0"/>
                <a:ea typeface="Calibri" panose="020F0502020204030204" pitchFamily="34" charset="0"/>
                <a:cs typeface="B Nazanin" panose="00000400000000000000" pitchFamily="2" charset="-78"/>
              </a:rPr>
              <a:t>M</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را در کش خود به </a:t>
            </a:r>
            <a:r>
              <a:rPr lang="en-US" sz="2400" b="1" dirty="0">
                <a:effectLst/>
                <a:latin typeface="Calibri" panose="020F0502020204030204" pitchFamily="34" charset="0"/>
                <a:ea typeface="Calibri" panose="020F0502020204030204" pitchFamily="34" charset="0"/>
                <a:cs typeface="B Nazanin" panose="00000400000000000000" pitchFamily="2" charset="-78"/>
              </a:rPr>
              <a:t>20</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تغییر دهد، بدون وجود پروتکل یکپارچگی کش، </a:t>
            </a:r>
            <a:r>
              <a:rPr lang="en-US" sz="2400" b="1" dirty="0">
                <a:effectLst/>
                <a:latin typeface="Calibri" panose="020F0502020204030204" pitchFamily="34" charset="0"/>
                <a:ea typeface="Calibri" panose="020F0502020204030204" pitchFamily="34" charset="0"/>
                <a:cs typeface="B Nazanin" panose="00000400000000000000" pitchFamily="2" charset="-78"/>
              </a:rPr>
              <a:t>P2</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همچنان مقدار قدیمی (10) را می‌بیند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اما با وجود پروتکل یکپارچگی کش، مقدار جدید </a:t>
            </a:r>
            <a:r>
              <a:rPr lang="en-US" sz="2400" b="1" dirty="0">
                <a:effectLst/>
                <a:latin typeface="Calibri" panose="020F0502020204030204" pitchFamily="34" charset="0"/>
                <a:ea typeface="Calibri" panose="020F0502020204030204" pitchFamily="34" charset="0"/>
                <a:cs typeface="B Nazanin" panose="00000400000000000000" pitchFamily="2" charset="-78"/>
              </a:rPr>
              <a:t>M = 20</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در حافظه اصلی و کش </a:t>
            </a:r>
            <a:r>
              <a:rPr lang="en-US" sz="2400" b="1" dirty="0">
                <a:effectLst/>
                <a:latin typeface="Calibri" panose="020F0502020204030204" pitchFamily="34" charset="0"/>
                <a:ea typeface="Calibri" panose="020F0502020204030204" pitchFamily="34" charset="0"/>
                <a:cs typeface="B Nazanin" panose="00000400000000000000" pitchFamily="2" charset="-78"/>
              </a:rPr>
              <a:t>P2</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به‌روزرسانی می‌شود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312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FAB78C6-879F-4288-AFC0-331D64167D98}"/>
              </a:ext>
            </a:extLst>
          </p:cNvPr>
          <p:cNvSpPr>
            <a:spLocks noGrp="1" noChangeArrowheads="1"/>
          </p:cNvSpPr>
          <p:nvPr>
            <p:ph type="title" idx="4294967295"/>
          </p:nvPr>
        </p:nvSpPr>
        <p:spPr>
          <a:xfrm>
            <a:off x="457200" y="214313"/>
            <a:ext cx="8051800" cy="576262"/>
          </a:xfrm>
        </p:spPr>
        <p:txBody>
          <a:bodyPr/>
          <a:lstStyle/>
          <a:p>
            <a:pPr eaLnBrk="1" hangingPunct="1"/>
            <a:r>
              <a:rPr lang="en-US" altLang="en-US"/>
              <a:t>I/O Subsystem</a:t>
            </a:r>
          </a:p>
        </p:txBody>
      </p:sp>
      <p:sp>
        <p:nvSpPr>
          <p:cNvPr id="86019" name="Rectangle 3">
            <a:extLst>
              <a:ext uri="{FF2B5EF4-FFF2-40B4-BE49-F238E27FC236}">
                <a16:creationId xmlns:a16="http://schemas.microsoft.com/office/drawing/2014/main" id="{962FE659-1FE7-4FFD-9815-CAC2C16E7482}"/>
              </a:ext>
            </a:extLst>
          </p:cNvPr>
          <p:cNvSpPr>
            <a:spLocks noGrp="1" noChangeArrowheads="1"/>
          </p:cNvSpPr>
          <p:nvPr>
            <p:ph type="body" idx="4294967295"/>
          </p:nvPr>
        </p:nvSpPr>
        <p:spPr>
          <a:xfrm>
            <a:off x="822325" y="1169988"/>
            <a:ext cx="8051800" cy="5028735"/>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مدیریت ورودی/خروجی</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(I/O Management)</a:t>
            </a:r>
            <a:endParaRPr lang="en-US" sz="2800" b="1" dirty="0">
              <a:effectLst/>
              <a:latin typeface="Times New Roman" panose="02020603050405020304" pitchFamily="18" charset="0"/>
              <a:ea typeface="Times New Roman" panose="02020603050405020304" pitchFamily="18" charset="0"/>
            </a:endParaRPr>
          </a:p>
          <a:p>
            <a:pPr marL="0" marR="0" algn="r" rtl="1"/>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یکی از وظایف سیستم‌عامل، پنهان‌سازی پیچیدگی‌های سخت‌افزار از کاربر 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br>
              <a:rPr lang="en-US" sz="2800" dirty="0">
                <a:effectLst/>
                <a:latin typeface="Times New Roman" panose="02020603050405020304" pitchFamily="18" charset="0"/>
                <a:ea typeface="Times New Roman" panose="02020603050405020304" pitchFamily="18" charset="0"/>
                <a:cs typeface="B Nazanin" panose="00000400000000000000" pitchFamily="2" charset="-78"/>
              </a:rPr>
            </a:b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زیرسیستم</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 I/O</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مسئول موارد زیر است</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مدیریت حافظه</a:t>
            </a:r>
            <a:r>
              <a:rPr lang="en-US" sz="2800" b="1" dirty="0">
                <a:effectLst/>
                <a:latin typeface="Calibri" panose="020F0502020204030204" pitchFamily="34" charset="0"/>
                <a:ea typeface="Calibri" panose="020F0502020204030204" pitchFamily="34" charset="0"/>
                <a:cs typeface="B Nazanin" panose="00000400000000000000" pitchFamily="2" charset="-78"/>
              </a:rPr>
              <a:t> I/O</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شامل </a:t>
            </a:r>
            <a:r>
              <a:rPr lang="ar-SA" sz="2800" b="1" dirty="0">
                <a:effectLst/>
                <a:latin typeface="Calibri" panose="020F0502020204030204" pitchFamily="34" charset="0"/>
                <a:ea typeface="Calibri" panose="020F0502020204030204" pitchFamily="34" charset="0"/>
                <a:cs typeface="B Nazanin" panose="00000400000000000000" pitchFamily="2" charset="-78"/>
              </a:rPr>
              <a:t>بافرینگ (ذخیره موقت داده‌ها هنگام انتقال)</a:t>
            </a:r>
            <a:r>
              <a:rPr lang="ar-SA" sz="2800" dirty="0">
                <a:effectLst/>
                <a:latin typeface="Calibri" panose="020F0502020204030204" pitchFamily="34" charset="0"/>
                <a:ea typeface="Calibri" panose="020F0502020204030204" pitchFamily="34" charset="0"/>
                <a:cs typeface="B Nazanin" panose="00000400000000000000" pitchFamily="2" charset="-78"/>
              </a:rPr>
              <a:t>، </a:t>
            </a:r>
            <a:r>
              <a:rPr lang="ar-SA" sz="2800" b="1" dirty="0">
                <a:effectLst/>
                <a:latin typeface="Calibri" panose="020F0502020204030204" pitchFamily="34" charset="0"/>
                <a:ea typeface="Calibri" panose="020F0502020204030204" pitchFamily="34" charset="0"/>
                <a:cs typeface="B Nazanin" panose="00000400000000000000" pitchFamily="2" charset="-78"/>
              </a:rPr>
              <a:t>کشینگ (ذخیره بخش‌هایی از داده در حافظه سریع‌تر برای بهبود عملکرد)</a:t>
            </a:r>
            <a:r>
              <a:rPr lang="ar-SA" sz="2800" dirty="0">
                <a:effectLst/>
                <a:latin typeface="Calibri" panose="020F0502020204030204" pitchFamily="34" charset="0"/>
                <a:ea typeface="Calibri" panose="020F0502020204030204" pitchFamily="34" charset="0"/>
                <a:cs typeface="B Nazanin" panose="00000400000000000000" pitchFamily="2" charset="-78"/>
              </a:rPr>
              <a:t> و </a:t>
            </a:r>
            <a:r>
              <a:rPr lang="ar-SA" sz="2800" b="1" dirty="0">
                <a:effectLst/>
                <a:latin typeface="Calibri" panose="020F0502020204030204" pitchFamily="34" charset="0"/>
                <a:ea typeface="Calibri" panose="020F0502020204030204" pitchFamily="34" charset="0"/>
                <a:cs typeface="B Nazanin" panose="00000400000000000000" pitchFamily="2" charset="-78"/>
              </a:rPr>
              <a:t>اسپولینگ (همپوشانی خروجی یک کار با ورودی کار دیگر)</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رابط استاندارد درایورهای دستگاه</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درایورهای مخصوص سخت‌افزارهای مختلف</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5965502-F3D9-4181-9CA3-BC0EE691634C}"/>
              </a:ext>
            </a:extLst>
          </p:cNvPr>
          <p:cNvSpPr>
            <a:spLocks noGrp="1" noChangeArrowheads="1"/>
          </p:cNvSpPr>
          <p:nvPr>
            <p:ph type="title" idx="4294967295"/>
          </p:nvPr>
        </p:nvSpPr>
        <p:spPr>
          <a:xfrm>
            <a:off x="1022350" y="220663"/>
            <a:ext cx="7515225" cy="576262"/>
          </a:xfrm>
        </p:spPr>
        <p:txBody>
          <a:bodyPr/>
          <a:lstStyle/>
          <a:p>
            <a:pPr eaLnBrk="1" hangingPunct="1"/>
            <a:r>
              <a:rPr lang="en-US" altLang="en-US"/>
              <a:t>Protection and Security</a:t>
            </a:r>
          </a:p>
        </p:txBody>
      </p:sp>
      <p:sp>
        <p:nvSpPr>
          <p:cNvPr id="88067" name="Rectangle 3">
            <a:extLst>
              <a:ext uri="{FF2B5EF4-FFF2-40B4-BE49-F238E27FC236}">
                <a16:creationId xmlns:a16="http://schemas.microsoft.com/office/drawing/2014/main" id="{83C732FA-AE52-4ECB-BBB8-46683EE73ACD}"/>
              </a:ext>
            </a:extLst>
          </p:cNvPr>
          <p:cNvSpPr>
            <a:spLocks noGrp="1" noChangeArrowheads="1"/>
          </p:cNvSpPr>
          <p:nvPr>
            <p:ph type="body" idx="4294967295"/>
          </p:nvPr>
        </p:nvSpPr>
        <p:spPr>
          <a:xfrm>
            <a:off x="454674" y="1060906"/>
            <a:ext cx="8000351" cy="5355769"/>
          </a:xfrm>
        </p:spPr>
        <p:txBody>
          <a:bodyPr/>
          <a:lstStyle/>
          <a:p>
            <a:pPr marL="0" marR="0" algn="r" rtl="1"/>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امنیت و حفاظت در سیستم‌عامل</a:t>
            </a:r>
            <a:endParaRPr lang="en-US" sz="32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حفاظت</a:t>
            </a:r>
            <a:r>
              <a:rPr lang="en-US" sz="2800" b="1" dirty="0">
                <a:effectLst/>
                <a:latin typeface="Calibri" panose="020F0502020204030204" pitchFamily="34" charset="0"/>
                <a:ea typeface="Calibri" panose="020F0502020204030204" pitchFamily="34" charset="0"/>
                <a:cs typeface="B Nazanin" panose="00000400000000000000" pitchFamily="2" charset="-78"/>
              </a:rPr>
              <a:t> (Protection):</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مکانیزمی برای کنترل دسترسی پردازه‌ها و کاربران به منابع سیستم</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امنیت</a:t>
            </a:r>
            <a:r>
              <a:rPr lang="en-US" sz="2800" b="1" dirty="0">
                <a:effectLst/>
                <a:latin typeface="Calibri" panose="020F0502020204030204" pitchFamily="34" charset="0"/>
                <a:ea typeface="Calibri" panose="020F0502020204030204" pitchFamily="34" charset="0"/>
                <a:cs typeface="B Nazanin" panose="00000400000000000000" pitchFamily="2" charset="-78"/>
              </a:rPr>
              <a:t> (Security):</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دفاع در برابر حملات داخلی و خارجی شامل</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حملات منع سرویس</a:t>
            </a:r>
            <a:r>
              <a:rPr lang="en-US" sz="2800" b="1" dirty="0">
                <a:effectLst/>
                <a:latin typeface="Calibri" panose="020F0502020204030204" pitchFamily="34" charset="0"/>
                <a:ea typeface="Calibri" panose="020F0502020204030204" pitchFamily="34" charset="0"/>
                <a:cs typeface="B Nazanin" panose="00000400000000000000" pitchFamily="2" charset="-78"/>
              </a:rPr>
              <a:t> (DoS)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ویروس‌ها و کرم‌های رایانه‌ای</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سرقت هویت و سرقت خدمات</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5965502-F3D9-4181-9CA3-BC0EE691634C}"/>
              </a:ext>
            </a:extLst>
          </p:cNvPr>
          <p:cNvSpPr>
            <a:spLocks noGrp="1" noChangeArrowheads="1"/>
          </p:cNvSpPr>
          <p:nvPr>
            <p:ph type="title" idx="4294967295"/>
          </p:nvPr>
        </p:nvSpPr>
        <p:spPr>
          <a:xfrm>
            <a:off x="1022350" y="220663"/>
            <a:ext cx="7515225" cy="576262"/>
          </a:xfrm>
        </p:spPr>
        <p:txBody>
          <a:bodyPr/>
          <a:lstStyle/>
          <a:p>
            <a:pPr eaLnBrk="1" hangingPunct="1"/>
            <a:r>
              <a:rPr lang="en-US" altLang="en-US"/>
              <a:t>Protection and Security</a:t>
            </a:r>
          </a:p>
        </p:txBody>
      </p:sp>
      <p:sp>
        <p:nvSpPr>
          <p:cNvPr id="88067" name="Rectangle 3">
            <a:extLst>
              <a:ext uri="{FF2B5EF4-FFF2-40B4-BE49-F238E27FC236}">
                <a16:creationId xmlns:a16="http://schemas.microsoft.com/office/drawing/2014/main" id="{83C732FA-AE52-4ECB-BBB8-46683EE73ACD}"/>
              </a:ext>
            </a:extLst>
          </p:cNvPr>
          <p:cNvSpPr>
            <a:spLocks noGrp="1" noChangeArrowheads="1"/>
          </p:cNvSpPr>
          <p:nvPr>
            <p:ph type="body" idx="4294967295"/>
          </p:nvPr>
        </p:nvSpPr>
        <p:spPr>
          <a:xfrm>
            <a:off x="454674" y="1060906"/>
            <a:ext cx="8000351" cy="5355769"/>
          </a:xfrm>
        </p:spPr>
        <p:txBody>
          <a:bodyPr/>
          <a:lstStyle/>
          <a:p>
            <a:pPr marL="0" marR="0" algn="r" rtl="1"/>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سیستم‌ها معمولاً ابتدا کاربران را شناسایی می‌کنند تا مشخص شود هر کاربر چه مجوزهایی دارد</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32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هر کاربر دارای </a:t>
            </a:r>
            <a:r>
              <a:rPr lang="ar-SA" sz="2800" b="1" dirty="0">
                <a:effectLst/>
                <a:latin typeface="Calibri" panose="020F0502020204030204" pitchFamily="34" charset="0"/>
                <a:ea typeface="Calibri" panose="020F0502020204030204" pitchFamily="34" charset="0"/>
                <a:cs typeface="B Nazanin" panose="00000400000000000000" pitchFamily="2" charset="-78"/>
              </a:rPr>
              <a:t>شناسه کاربری</a:t>
            </a:r>
            <a:r>
              <a:rPr lang="en-US" sz="2800" b="1" dirty="0">
                <a:effectLst/>
                <a:latin typeface="Calibri" panose="020F0502020204030204" pitchFamily="34" charset="0"/>
                <a:ea typeface="Calibri" panose="020F0502020204030204" pitchFamily="34" charset="0"/>
                <a:cs typeface="B Nazanin" panose="00000400000000000000" pitchFamily="2" charset="-78"/>
              </a:rPr>
              <a:t> (User ID)</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است که به فایل‌ها و پردازه‌های وی مرتبط می‌شود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شناسه گروهی</a:t>
            </a:r>
            <a:r>
              <a:rPr lang="en-US" sz="2800" b="1" dirty="0">
                <a:effectLst/>
                <a:latin typeface="Calibri" panose="020F0502020204030204" pitchFamily="34" charset="0"/>
                <a:ea typeface="Calibri" panose="020F0502020204030204" pitchFamily="34" charset="0"/>
                <a:cs typeface="B Nazanin" panose="00000400000000000000" pitchFamily="2" charset="-78"/>
              </a:rPr>
              <a:t> (Group ID)</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اجازه مدیریت مجموعه‌ای از کاربران را فراهم می‌کند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افزایش سطح دسترسی</a:t>
            </a:r>
            <a:r>
              <a:rPr lang="en-US" sz="2800" b="1" dirty="0">
                <a:effectLst/>
                <a:latin typeface="Calibri" panose="020F0502020204030204" pitchFamily="34" charset="0"/>
                <a:ea typeface="Calibri" panose="020F0502020204030204" pitchFamily="34" charset="0"/>
                <a:cs typeface="B Nazanin" panose="00000400000000000000" pitchFamily="2" charset="-78"/>
              </a:rPr>
              <a:t> (Privilege Escalation)</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به کاربران امکان می‌دهد مجوزهای بیشتری دریافت کنند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6128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3622BC2-D8A3-4714-B19A-26A06CC05772}"/>
              </a:ext>
            </a:extLst>
          </p:cNvPr>
          <p:cNvSpPr>
            <a:spLocks noGrp="1" noChangeArrowheads="1"/>
          </p:cNvSpPr>
          <p:nvPr>
            <p:ph type="title" idx="4294967295"/>
          </p:nvPr>
        </p:nvSpPr>
        <p:spPr>
          <a:xfrm>
            <a:off x="1268413" y="204788"/>
            <a:ext cx="7194550" cy="576262"/>
          </a:xfrm>
        </p:spPr>
        <p:txBody>
          <a:bodyPr/>
          <a:lstStyle/>
          <a:p>
            <a:pPr eaLnBrk="1" hangingPunct="1"/>
            <a:r>
              <a:rPr lang="en-US" altLang="en-US"/>
              <a:t>Virtualization</a:t>
            </a:r>
          </a:p>
        </p:txBody>
      </p:sp>
      <p:sp>
        <p:nvSpPr>
          <p:cNvPr id="90115" name="Rectangle 3">
            <a:extLst>
              <a:ext uri="{FF2B5EF4-FFF2-40B4-BE49-F238E27FC236}">
                <a16:creationId xmlns:a16="http://schemas.microsoft.com/office/drawing/2014/main" id="{C3AAFBD5-73DB-46BC-A327-5E1260FD7D4E}"/>
              </a:ext>
            </a:extLst>
          </p:cNvPr>
          <p:cNvSpPr>
            <a:spLocks noGrp="1" noChangeArrowheads="1"/>
          </p:cNvSpPr>
          <p:nvPr>
            <p:ph type="body" idx="4294967295"/>
          </p:nvPr>
        </p:nvSpPr>
        <p:spPr>
          <a:xfrm>
            <a:off x="330200" y="977900"/>
            <a:ext cx="8216900" cy="5731068"/>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مجازی‌سازی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(Virtualization) </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و شبیه‌سازی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(Emulation)</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مجازی‌سازی به سیستم‌عامل امکان می‌دهد که برنامه‌ها را در محیط‌های دیگر اجرا کند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شبیه‌سازی</a:t>
            </a:r>
            <a:r>
              <a:rPr lang="en-US" sz="2000" b="1" dirty="0">
                <a:effectLst/>
                <a:latin typeface="Calibri" panose="020F0502020204030204" pitchFamily="34" charset="0"/>
                <a:ea typeface="Calibri" panose="020F0502020204030204" pitchFamily="34" charset="0"/>
                <a:cs typeface="B Nazanin" panose="00000400000000000000" pitchFamily="2" charset="-78"/>
              </a:rPr>
              <a:t> (Emulation):</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زمانی استفاده می‌شود که نوع پردازنده مبدا و مقصد متفاوت باشد</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مثلاً</a:t>
            </a:r>
            <a:r>
              <a:rPr lang="en-US" sz="2000" dirty="0">
                <a:effectLst/>
                <a:latin typeface="Calibri" panose="020F0502020204030204" pitchFamily="34" charset="0"/>
                <a:ea typeface="Calibri" panose="020F0502020204030204" pitchFamily="34" charset="0"/>
                <a:cs typeface="B Nazanin" panose="00000400000000000000" pitchFamily="2" charset="-78"/>
              </a:rPr>
              <a:t> PowerPC </a:t>
            </a:r>
            <a:r>
              <a:rPr lang="ar-SA" sz="2000" dirty="0">
                <a:effectLst/>
                <a:latin typeface="Calibri" panose="020F0502020204030204" pitchFamily="34" charset="0"/>
                <a:ea typeface="Calibri" panose="020F0502020204030204" pitchFamily="34" charset="0"/>
                <a:cs typeface="B Nazanin" panose="00000400000000000000" pitchFamily="2" charset="-78"/>
              </a:rPr>
              <a:t>به</a:t>
            </a:r>
            <a:r>
              <a:rPr lang="en-US" sz="2000" dirty="0">
                <a:effectLst/>
                <a:latin typeface="Calibri" panose="020F0502020204030204" pitchFamily="34" charset="0"/>
                <a:ea typeface="Calibri" panose="020F0502020204030204" pitchFamily="34" charset="0"/>
                <a:cs typeface="B Nazanin" panose="00000400000000000000" pitchFamily="2" charset="-78"/>
              </a:rPr>
              <a:t> Intel x86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معمولاً کندترین روش است</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درصورتی‌که زبان برنامه‌نویسی مستقیماً به کد بومی ترجمه نشود، </a:t>
            </a:r>
            <a:r>
              <a:rPr lang="ar-SA" sz="2000" b="1" dirty="0">
                <a:effectLst/>
                <a:latin typeface="Calibri" panose="020F0502020204030204" pitchFamily="34" charset="0"/>
                <a:ea typeface="Calibri" panose="020F0502020204030204" pitchFamily="34" charset="0"/>
                <a:cs typeface="B Nazanin" panose="00000400000000000000" pitchFamily="2" charset="-78"/>
              </a:rPr>
              <a:t>تفسیر</a:t>
            </a:r>
            <a:r>
              <a:rPr lang="en-US" sz="2000" b="1" dirty="0">
                <a:effectLst/>
                <a:latin typeface="Calibri" panose="020F0502020204030204" pitchFamily="34" charset="0"/>
                <a:ea typeface="Calibri" panose="020F0502020204030204" pitchFamily="34" charset="0"/>
                <a:cs typeface="B Nazanin" panose="00000400000000000000" pitchFamily="2" charset="-78"/>
              </a:rPr>
              <a:t> (Interpretation)</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انجام می‌شود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مجازی‌سازی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سیستم‌عامل مهمان و میزبان هر دو به‌صورت بومی برای پردازنده کامپایل شده‌اند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400"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مثال</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a:effectLst/>
                <a:latin typeface="Calibri" panose="020F0502020204030204" pitchFamily="34" charset="0"/>
                <a:ea typeface="Calibri" panose="020F0502020204030204" pitchFamily="34" charset="0"/>
                <a:cs typeface="B Nazanin" panose="00000400000000000000" pitchFamily="2" charset="-78"/>
              </a:rPr>
              <a:t>VMware</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که سیستم‌عامل </a:t>
            </a:r>
            <a:r>
              <a:rPr lang="en-US" sz="2000" b="1" dirty="0">
                <a:effectLst/>
                <a:latin typeface="Calibri" panose="020F0502020204030204" pitchFamily="34" charset="0"/>
                <a:ea typeface="Calibri" panose="020F0502020204030204" pitchFamily="34" charset="0"/>
                <a:cs typeface="B Nazanin" panose="00000400000000000000" pitchFamily="2" charset="-78"/>
              </a:rPr>
              <a:t>Windows XP</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را به‌عنوان مهمان روی </a:t>
            </a:r>
            <a:r>
              <a:rPr lang="en-US" sz="2000" b="1" dirty="0">
                <a:effectLst/>
                <a:latin typeface="Calibri" panose="020F0502020204030204" pitchFamily="34" charset="0"/>
                <a:ea typeface="Calibri" panose="020F0502020204030204" pitchFamily="34" charset="0"/>
                <a:cs typeface="B Nazanin" panose="00000400000000000000" pitchFamily="2" charset="-78"/>
              </a:rPr>
              <a:t>Windows XP</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میزبان اجرا می‌کند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مدیر ماشین مجازی</a:t>
            </a:r>
            <a:r>
              <a:rPr lang="en-US" sz="2000" b="1" dirty="0">
                <a:effectLst/>
                <a:latin typeface="Calibri" panose="020F0502020204030204" pitchFamily="34" charset="0"/>
                <a:ea typeface="Calibri" panose="020F0502020204030204" pitchFamily="34" charset="0"/>
                <a:cs typeface="B Nazanin" panose="00000400000000000000" pitchFamily="2" charset="-78"/>
              </a:rPr>
              <a:t> (VMM - Virtual Machine Manager)</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سرویس‌های مجازی‌سازی را ارائه می‌دهد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AAFF784-E85C-41DD-9564-2AFE9F2AF854}"/>
              </a:ext>
            </a:extLst>
          </p:cNvPr>
          <p:cNvSpPr>
            <a:spLocks noGrp="1" noChangeArrowheads="1"/>
          </p:cNvSpPr>
          <p:nvPr>
            <p:ph type="title" idx="4294967295"/>
          </p:nvPr>
        </p:nvSpPr>
        <p:spPr>
          <a:xfrm>
            <a:off x="1117600" y="206375"/>
            <a:ext cx="7400925" cy="576263"/>
          </a:xfrm>
        </p:spPr>
        <p:txBody>
          <a:bodyPr/>
          <a:lstStyle/>
          <a:p>
            <a:pPr eaLnBrk="1" hangingPunct="1"/>
            <a:r>
              <a:rPr lang="en-US" altLang="en-US"/>
              <a:t>Virtualization (cont.)</a:t>
            </a:r>
          </a:p>
        </p:txBody>
      </p:sp>
      <p:sp>
        <p:nvSpPr>
          <p:cNvPr id="92163" name="Rectangle 3">
            <a:extLst>
              <a:ext uri="{FF2B5EF4-FFF2-40B4-BE49-F238E27FC236}">
                <a16:creationId xmlns:a16="http://schemas.microsoft.com/office/drawing/2014/main" id="{739FC5C6-2924-4E47-B256-294439530617}"/>
              </a:ext>
            </a:extLst>
          </p:cNvPr>
          <p:cNvSpPr>
            <a:spLocks noGrp="1" noChangeArrowheads="1"/>
          </p:cNvSpPr>
          <p:nvPr>
            <p:ph type="body" idx="4294967295"/>
          </p:nvPr>
        </p:nvSpPr>
        <p:spPr>
          <a:xfrm>
            <a:off x="393700" y="990600"/>
            <a:ext cx="8597900" cy="5304109"/>
          </a:xfrm>
        </p:spPr>
        <p:txBody>
          <a:bodyPr/>
          <a:lstStyle/>
          <a:p>
            <a:pPr marL="0" marR="0" algn="r" rtl="1">
              <a:lnSpc>
                <a:spcPct val="107000"/>
              </a:lnSpc>
              <a:spcBef>
                <a:spcPts val="200"/>
              </a:spcBef>
              <a:spcAft>
                <a:spcPts val="0"/>
              </a:spcAft>
            </a:pPr>
            <a:r>
              <a:rPr lang="ar-SA" sz="28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کاربردهای مجازی‌سازی</a:t>
            </a:r>
            <a:endParaRPr lang="en-US" sz="2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اجرای چندین سیستم‌عامل روی لپ‌تاپ یا دسکتاپ</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مثلاً اجرای</a:t>
            </a:r>
            <a:r>
              <a:rPr lang="en-US" sz="2800" dirty="0">
                <a:effectLst/>
                <a:latin typeface="Calibri" panose="020F0502020204030204" pitchFamily="34" charset="0"/>
                <a:ea typeface="Calibri" panose="020F0502020204030204" pitchFamily="34" charset="0"/>
                <a:cs typeface="B Nazanin" panose="00000400000000000000" pitchFamily="2" charset="-78"/>
              </a:rPr>
              <a:t> Windows </a:t>
            </a:r>
            <a:r>
              <a:rPr lang="ar-SA" sz="2800" dirty="0">
                <a:effectLst/>
                <a:latin typeface="Calibri" panose="020F0502020204030204" pitchFamily="34" charset="0"/>
                <a:ea typeface="Calibri" panose="020F0502020204030204" pitchFamily="34" charset="0"/>
                <a:cs typeface="B Nazanin" panose="00000400000000000000" pitchFamily="2" charset="-78"/>
              </a:rPr>
              <a:t>در</a:t>
            </a:r>
            <a:r>
              <a:rPr lang="en-US" sz="2800" dirty="0">
                <a:effectLst/>
                <a:latin typeface="Calibri" panose="020F0502020204030204" pitchFamily="34" charset="0"/>
                <a:ea typeface="Calibri" panose="020F0502020204030204" pitchFamily="34" charset="0"/>
                <a:cs typeface="B Nazanin" panose="00000400000000000000" pitchFamily="2" charset="-78"/>
              </a:rPr>
              <a:t> Mac OS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توسعه اپلیکیشن برای چند سیستم‌عامل بدون نیاز به سخت‌افزارهای متعدد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تست نرم‌افزارها</a:t>
            </a:r>
            <a:r>
              <a:rPr lang="ar-SA" sz="2800" dirty="0">
                <a:effectLst/>
                <a:latin typeface="Calibri" panose="020F0502020204030204" pitchFamily="34" charset="0"/>
                <a:ea typeface="Calibri" panose="020F0502020204030204" pitchFamily="34" charset="0"/>
                <a:cs typeface="B Nazanin" panose="00000400000000000000" pitchFamily="2" charset="-78"/>
              </a:rPr>
              <a:t> در محیط‌های مختلف بدون نیاز به سخت‌افزار اضافی</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effectLst/>
                <a:latin typeface="Calibri" panose="020F0502020204030204" pitchFamily="34" charset="0"/>
                <a:ea typeface="Calibri" panose="020F0502020204030204" pitchFamily="34" charset="0"/>
                <a:cs typeface="B Nazanin" panose="00000400000000000000" pitchFamily="2" charset="-78"/>
              </a:rPr>
              <a:t>مدیریت محیط‌های پردازشی در مراکز داده</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Calibri" panose="020F0502020204030204" pitchFamily="34" charset="0"/>
                <a:cs typeface="B Nazanin" panose="00000400000000000000" pitchFamily="2" charset="-78"/>
              </a:rPr>
              <a:t>برخی</a:t>
            </a:r>
            <a:r>
              <a:rPr lang="en-US" sz="2800" dirty="0">
                <a:effectLst/>
                <a:latin typeface="Calibri" panose="020F0502020204030204" pitchFamily="34" charset="0"/>
                <a:ea typeface="Calibri" panose="020F0502020204030204" pitchFamily="34" charset="0"/>
                <a:cs typeface="B Nazanin" panose="00000400000000000000" pitchFamily="2" charset="-78"/>
              </a:rPr>
              <a:t> VMM</a:t>
            </a:r>
            <a:r>
              <a:rPr lang="ar-SA" sz="2800" dirty="0">
                <a:effectLst/>
                <a:latin typeface="Calibri" panose="020F0502020204030204" pitchFamily="34" charset="0"/>
                <a:ea typeface="Calibri" panose="020F0502020204030204" pitchFamily="34" charset="0"/>
                <a:cs typeface="B Nazanin" panose="00000400000000000000" pitchFamily="2" charset="-78"/>
              </a:rPr>
              <a:t>ها مانند </a:t>
            </a:r>
            <a:r>
              <a:rPr lang="en-US" sz="2800" b="1" dirty="0">
                <a:effectLst/>
                <a:latin typeface="Calibri" panose="020F0502020204030204" pitchFamily="34" charset="0"/>
                <a:ea typeface="Calibri" panose="020F0502020204030204" pitchFamily="34" charset="0"/>
                <a:cs typeface="B Nazanin" panose="00000400000000000000" pitchFamily="2" charset="-78"/>
              </a:rPr>
              <a:t>VMware ESX</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و </a:t>
            </a:r>
            <a:r>
              <a:rPr lang="en-US" sz="2800" b="1" dirty="0">
                <a:effectLst/>
                <a:latin typeface="Calibri" panose="020F0502020204030204" pitchFamily="34" charset="0"/>
                <a:ea typeface="Calibri" panose="020F0502020204030204" pitchFamily="34" charset="0"/>
                <a:cs typeface="B Nazanin" panose="00000400000000000000" pitchFamily="2" charset="-78"/>
              </a:rPr>
              <a:t>Citrix </a:t>
            </a:r>
            <a:r>
              <a:rPr lang="en-US" sz="2800" b="1" dirty="0" err="1">
                <a:effectLst/>
                <a:latin typeface="Calibri" panose="020F0502020204030204" pitchFamily="34" charset="0"/>
                <a:ea typeface="Calibri" panose="020F0502020204030204" pitchFamily="34" charset="0"/>
                <a:cs typeface="B Nazanin" panose="00000400000000000000" pitchFamily="2" charset="-78"/>
              </a:rPr>
              <a:t>XenServer</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مستقیماً روی سخت‌افزار اجرا می‌شوند و نیازی به سیستم‌عامل میزبان ندارند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67AD9E5-C263-4DD7-BF7C-15DD636247AC}"/>
              </a:ext>
            </a:extLst>
          </p:cNvPr>
          <p:cNvSpPr>
            <a:spLocks noGrp="1" noChangeArrowheads="1"/>
          </p:cNvSpPr>
          <p:nvPr>
            <p:ph type="title" idx="4294967295"/>
          </p:nvPr>
        </p:nvSpPr>
        <p:spPr>
          <a:xfrm>
            <a:off x="1120775" y="192088"/>
            <a:ext cx="7645400" cy="601662"/>
          </a:xfrm>
        </p:spPr>
        <p:txBody>
          <a:bodyPr/>
          <a:lstStyle/>
          <a:p>
            <a:pPr eaLnBrk="1" hangingPunct="1"/>
            <a:r>
              <a:rPr lang="en-US" altLang="en-US" sz="3000"/>
              <a:t>Computing Environments - Virtualization</a:t>
            </a:r>
          </a:p>
        </p:txBody>
      </p:sp>
      <p:pic>
        <p:nvPicPr>
          <p:cNvPr id="94211" name="Picture 1" descr="1_20.pdf">
            <a:extLst>
              <a:ext uri="{FF2B5EF4-FFF2-40B4-BE49-F238E27FC236}">
                <a16:creationId xmlns:a16="http://schemas.microsoft.com/office/drawing/2014/main" id="{6757256A-1C41-4B7F-99E9-C6E76C868B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554163"/>
            <a:ext cx="6396037"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D0ECE790-B0BE-4135-98DE-2C481E02F542}"/>
              </a:ext>
            </a:extLst>
          </p:cNvPr>
          <p:cNvSpPr>
            <a:spLocks noGrp="1" noChangeArrowheads="1"/>
          </p:cNvSpPr>
          <p:nvPr>
            <p:ph type="title" idx="4294967295"/>
          </p:nvPr>
        </p:nvSpPr>
        <p:spPr>
          <a:xfrm>
            <a:off x="912813" y="207963"/>
            <a:ext cx="7653337" cy="576262"/>
          </a:xfrm>
        </p:spPr>
        <p:txBody>
          <a:bodyPr/>
          <a:lstStyle/>
          <a:p>
            <a:r>
              <a:rPr lang="en-US" altLang="en-US"/>
              <a:t>Distributed Systems</a:t>
            </a:r>
          </a:p>
        </p:txBody>
      </p:sp>
      <p:sp>
        <p:nvSpPr>
          <p:cNvPr id="96259" name="Content Placeholder 2">
            <a:extLst>
              <a:ext uri="{FF2B5EF4-FFF2-40B4-BE49-F238E27FC236}">
                <a16:creationId xmlns:a16="http://schemas.microsoft.com/office/drawing/2014/main" id="{3ECA8FF4-005A-4361-BF3A-BAC35BECFBC5}"/>
              </a:ext>
            </a:extLst>
          </p:cNvPr>
          <p:cNvSpPr>
            <a:spLocks noGrp="1" noChangeArrowheads="1"/>
          </p:cNvSpPr>
          <p:nvPr>
            <p:ph idx="4294967295"/>
          </p:nvPr>
        </p:nvSpPr>
        <p:spPr>
          <a:xfrm>
            <a:off x="838200" y="1092200"/>
            <a:ext cx="8038048" cy="5273236"/>
          </a:xfrm>
        </p:spPr>
        <p:txBody>
          <a:bodyPr/>
          <a:lstStyle/>
          <a:p>
            <a:pPr marL="0" marR="0" algn="r" rtl="1"/>
            <a:r>
              <a:rPr lang="ar-SA" sz="3600" b="1" dirty="0">
                <a:effectLst/>
                <a:latin typeface="Times New Roman" panose="02020603050405020304" pitchFamily="18" charset="0"/>
                <a:ea typeface="Times New Roman" panose="02020603050405020304" pitchFamily="18" charset="0"/>
                <a:cs typeface="B Nazanin" panose="00000400000000000000" pitchFamily="2" charset="-78"/>
              </a:rPr>
              <a:t>رایانش توزیع‌شده</a:t>
            </a:r>
            <a:r>
              <a:rPr lang="en-US" sz="3600" b="1" dirty="0">
                <a:effectLst/>
                <a:latin typeface="Times New Roman" panose="02020603050405020304" pitchFamily="18" charset="0"/>
                <a:ea typeface="Times New Roman" panose="02020603050405020304" pitchFamily="18" charset="0"/>
                <a:cs typeface="B Nazanin" panose="00000400000000000000" pitchFamily="2" charset="-78"/>
              </a:rPr>
              <a:t> (Distributed Computing)</a:t>
            </a:r>
            <a:endParaRPr lang="en-US" sz="36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Calibri" panose="020F0502020204030204" pitchFamily="34" charset="0"/>
                <a:ea typeface="Calibri" panose="020F0502020204030204" pitchFamily="34" charset="0"/>
                <a:cs typeface="B Nazanin" panose="00000400000000000000" pitchFamily="2" charset="-78"/>
              </a:rPr>
              <a:t>مجموعه‌ای از سیستم‌های مستقل که از طریق شبکه به هم متصل شده‌اند</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3200" b="1" dirty="0">
                <a:effectLst/>
                <a:latin typeface="Calibri" panose="020F0502020204030204" pitchFamily="34" charset="0"/>
                <a:ea typeface="Calibri" panose="020F0502020204030204" pitchFamily="34" charset="0"/>
                <a:cs typeface="B Nazanin" panose="00000400000000000000" pitchFamily="2" charset="-78"/>
              </a:rPr>
              <a:t>پروتکل</a:t>
            </a:r>
            <a:r>
              <a:rPr lang="en-US" sz="3200" b="1" dirty="0">
                <a:effectLst/>
                <a:latin typeface="Calibri" panose="020F0502020204030204" pitchFamily="34" charset="0"/>
                <a:ea typeface="Calibri" panose="020F0502020204030204" pitchFamily="34" charset="0"/>
                <a:cs typeface="B Nazanin" panose="00000400000000000000" pitchFamily="2" charset="-78"/>
              </a:rPr>
              <a:t> TCP/IP</a:t>
            </a:r>
            <a:r>
              <a:rPr lang="en-US" sz="3200" dirty="0">
                <a:effectLst/>
                <a:latin typeface="Calibri" panose="020F0502020204030204" pitchFamily="34" charset="0"/>
                <a:ea typeface="Calibri" panose="020F0502020204030204" pitchFamily="34" charset="0"/>
                <a:cs typeface="B Nazanin" panose="00000400000000000000" pitchFamily="2" charset="-78"/>
              </a:rPr>
              <a:t> </a:t>
            </a:r>
            <a:r>
              <a:rPr lang="ar-SA" sz="3200" dirty="0">
                <a:effectLst/>
                <a:latin typeface="Calibri" panose="020F0502020204030204" pitchFamily="34" charset="0"/>
                <a:ea typeface="Calibri" panose="020F0502020204030204" pitchFamily="34" charset="0"/>
                <a:cs typeface="B Nazanin" panose="00000400000000000000" pitchFamily="2" charset="-78"/>
              </a:rPr>
              <a:t>رایج‌ترین روش ارتباط است</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b="1" dirty="0">
                <a:effectLst/>
                <a:latin typeface="Calibri" panose="020F0502020204030204" pitchFamily="34" charset="0"/>
                <a:ea typeface="Calibri" panose="020F0502020204030204" pitchFamily="34" charset="0"/>
                <a:cs typeface="B Nazanin" panose="00000400000000000000" pitchFamily="2" charset="-78"/>
              </a:rPr>
              <a:t>سیستم‌عامل شبکه‌ای</a:t>
            </a:r>
            <a:r>
              <a:rPr lang="en-US" sz="3200" b="1" dirty="0">
                <a:effectLst/>
                <a:latin typeface="Calibri" panose="020F0502020204030204" pitchFamily="34" charset="0"/>
                <a:ea typeface="Calibri" panose="020F0502020204030204" pitchFamily="34" charset="0"/>
                <a:cs typeface="B Nazanin" panose="00000400000000000000" pitchFamily="2" charset="-78"/>
              </a:rPr>
              <a:t> (Network OS)</a:t>
            </a:r>
            <a:r>
              <a:rPr lang="en-US" sz="3200" dirty="0">
                <a:effectLst/>
                <a:latin typeface="Calibri" panose="020F0502020204030204" pitchFamily="34" charset="0"/>
                <a:ea typeface="Calibri" panose="020F0502020204030204" pitchFamily="34" charset="0"/>
                <a:cs typeface="B Nazanin" panose="00000400000000000000" pitchFamily="2" charset="-78"/>
              </a:rPr>
              <a:t> </a:t>
            </a:r>
            <a:r>
              <a:rPr lang="ar-SA" sz="3200" dirty="0">
                <a:effectLst/>
                <a:latin typeface="Calibri" panose="020F0502020204030204" pitchFamily="34" charset="0"/>
                <a:ea typeface="Calibri" panose="020F0502020204030204" pitchFamily="34" charset="0"/>
                <a:cs typeface="B Nazanin" panose="00000400000000000000" pitchFamily="2" charset="-78"/>
              </a:rPr>
              <a:t>امکاناتی برای تعامل بین سیستم‌ها فراهم می‌کند</a:t>
            </a:r>
            <a:r>
              <a:rPr lang="en-US" sz="3200" dirty="0">
                <a:effectLst/>
                <a:latin typeface="Calibri" panose="020F0502020204030204" pitchFamily="34" charset="0"/>
                <a:ea typeface="Calibri" panose="020F0502020204030204" pitchFamily="34" charset="0"/>
                <a:cs typeface="B Nazanin" panose="00000400000000000000" pitchFamily="2" charset="-78"/>
              </a:rPr>
              <a:t>.</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3200" b="1" dirty="0">
                <a:effectLst/>
                <a:latin typeface="Calibri" panose="020F0502020204030204" pitchFamily="34" charset="0"/>
                <a:ea typeface="Calibri" panose="020F0502020204030204" pitchFamily="34" charset="0"/>
                <a:cs typeface="B Nazanin" panose="00000400000000000000" pitchFamily="2" charset="-78"/>
              </a:rPr>
              <a:t>امکان تبادل پیام بین سیستم‌ها</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3200" b="1" dirty="0">
                <a:effectLst/>
                <a:latin typeface="Calibri" panose="020F0502020204030204" pitchFamily="34" charset="0"/>
                <a:ea typeface="Calibri" panose="020F0502020204030204" pitchFamily="34" charset="0"/>
                <a:cs typeface="B Nazanin" panose="00000400000000000000" pitchFamily="2" charset="-78"/>
              </a:rPr>
              <a:t>ایجاد توهم یک سیستم یکپارچه برای کاربر</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D0ECE790-B0BE-4135-98DE-2C481E02F542}"/>
              </a:ext>
            </a:extLst>
          </p:cNvPr>
          <p:cNvSpPr>
            <a:spLocks noGrp="1" noChangeArrowheads="1"/>
          </p:cNvSpPr>
          <p:nvPr>
            <p:ph type="title"/>
          </p:nvPr>
        </p:nvSpPr>
        <p:spPr/>
        <p:txBody>
          <a:bodyPr/>
          <a:lstStyle/>
          <a:p>
            <a:r>
              <a:rPr lang="en-US" sz="2400" dirty="0"/>
              <a:t>Network Operating System  VS </a:t>
            </a:r>
            <a:r>
              <a:rPr lang="en-US" altLang="en-US" sz="2400" dirty="0"/>
              <a:t>Distributed Systems</a:t>
            </a:r>
          </a:p>
        </p:txBody>
      </p:sp>
      <p:sp>
        <p:nvSpPr>
          <p:cNvPr id="96259" name="Content Placeholder 2">
            <a:extLst>
              <a:ext uri="{FF2B5EF4-FFF2-40B4-BE49-F238E27FC236}">
                <a16:creationId xmlns:a16="http://schemas.microsoft.com/office/drawing/2014/main" id="{3ECA8FF4-005A-4361-BF3A-BAC35BECFBC5}"/>
              </a:ext>
            </a:extLst>
          </p:cNvPr>
          <p:cNvSpPr>
            <a:spLocks noGrp="1" noChangeArrowheads="1"/>
          </p:cNvSpPr>
          <p:nvPr>
            <p:ph idx="4294967295"/>
          </p:nvPr>
        </p:nvSpPr>
        <p:spPr>
          <a:xfrm>
            <a:off x="687388" y="944563"/>
            <a:ext cx="8456612" cy="5421312"/>
          </a:xfrm>
        </p:spPr>
        <p:txBody>
          <a:bodyPr/>
          <a:lstStyle/>
          <a:p>
            <a:pPr marL="0" marR="0" algn="r" rtl="1">
              <a:lnSpc>
                <a:spcPct val="107000"/>
              </a:lnSpc>
              <a:spcBef>
                <a:spcPts val="200"/>
              </a:spcBef>
              <a:spcAft>
                <a:spcPts val="0"/>
              </a:spcAft>
            </a:pPr>
            <a:r>
              <a:rPr lang="ar-SA" sz="28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نمونه‌هایی از سیستم‌های توزیع‌شده</a:t>
            </a:r>
            <a:endParaRPr lang="en-US" sz="2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800" b="1" dirty="0">
                <a:effectLst/>
                <a:latin typeface="Calibri" panose="020F0502020204030204" pitchFamily="34" charset="0"/>
                <a:ea typeface="Calibri" panose="020F0502020204030204" pitchFamily="34" charset="0"/>
                <a:cs typeface="B Nazanin" panose="00000400000000000000" pitchFamily="2" charset="-78"/>
              </a:rPr>
              <a:t>Windows Server:</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مدیریت منابع شبکه مانند فایل‌ها، چاپگرها و کاربران به‌صورت متمرکز</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800" b="1" dirty="0">
                <a:effectLst/>
                <a:latin typeface="Calibri" panose="020F0502020204030204" pitchFamily="34" charset="0"/>
                <a:ea typeface="Calibri" panose="020F0502020204030204" pitchFamily="34" charset="0"/>
                <a:cs typeface="B Nazanin" panose="00000400000000000000" pitchFamily="2" charset="-78"/>
              </a:rPr>
              <a:t>Android OS:</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ar-SA" sz="2800" dirty="0">
                <a:effectLst/>
                <a:latin typeface="Calibri" panose="020F0502020204030204" pitchFamily="34" charset="0"/>
                <a:ea typeface="Calibri" panose="020F0502020204030204" pitchFamily="34" charset="0"/>
                <a:cs typeface="B Nazanin" panose="00000400000000000000" pitchFamily="2" charset="-78"/>
              </a:rPr>
              <a:t>سیستم‌عاملی برای دستگاه‌های موبایل که با ساعت‌های هوشمند و اسپیکرهای هوشمند ارتباط برقرار کرده و تجربه‌ای یکپارچه برای کاربر ایجاد می‌کند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3543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334E2B-E53E-40B6-95AC-130B7A6B180F}"/>
              </a:ext>
            </a:extLst>
          </p:cNvPr>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86402" name="Rectangle 2"/>
          <p:cNvSpPr>
            <a:spLocks noGrp="1" noChangeArrowheads="1"/>
          </p:cNvSpPr>
          <p:nvPr>
            <p:ph type="title"/>
          </p:nvPr>
        </p:nvSpPr>
        <p:spPr>
          <a:xfrm>
            <a:off x="469900" y="2736850"/>
            <a:ext cx="8267700" cy="609600"/>
          </a:xfrm>
        </p:spPr>
        <p:txBody>
          <a:bodyPr/>
          <a:lstStyle/>
          <a:p>
            <a:pPr>
              <a:defRPr/>
            </a:pPr>
            <a:r>
              <a:rPr lang="en-US" altLang="en-US" dirty="0">
                <a:effectLst>
                  <a:outerShdw blurRad="38100" dist="38100" dir="2700000" algn="tl">
                    <a:srgbClr val="C0C0C0"/>
                  </a:outerShdw>
                </a:effectLst>
              </a:rPr>
              <a:t>Computer-System Architecture</a:t>
            </a:r>
          </a:p>
        </p:txBody>
      </p:sp>
      <p:sp>
        <p:nvSpPr>
          <p:cNvPr id="11267" name="Rectangle 3"/>
          <p:cNvSpPr>
            <a:spLocks noChangeArrowheads="1"/>
          </p:cNvSpPr>
          <p:nvPr/>
        </p:nvSpPr>
        <p:spPr bwMode="auto">
          <a:xfrm>
            <a:off x="1422400" y="2851150"/>
            <a:ext cx="68453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Helvetica" panose="020B0604020202020204" pitchFamily="34" charset="0"/>
                <a:ea typeface="ＭＳ Ｐゴシック" panose="020B0600070205080204" pitchFamily="34" charset="-128"/>
              </a:defRPr>
            </a:lvl1pPr>
            <a:lvl2pPr marL="742950" indent="-285750">
              <a:defRPr sz="1600">
                <a:solidFill>
                  <a:schemeClr val="tx1"/>
                </a:solidFill>
                <a:latin typeface="Helvetica" panose="020B0604020202020204" pitchFamily="34" charset="0"/>
                <a:ea typeface="ＭＳ Ｐゴシック" panose="020B0600070205080204" pitchFamily="34" charset="-128"/>
              </a:defRPr>
            </a:lvl2pPr>
            <a:lvl3pPr marL="1143000" indent="-228600">
              <a:defRPr sz="1600">
                <a:solidFill>
                  <a:schemeClr val="tx1"/>
                </a:solidFill>
                <a:latin typeface="Helvetica" panose="020B0604020202020204" pitchFamily="34" charset="0"/>
                <a:ea typeface="ＭＳ Ｐゴシック" panose="020B0600070205080204" pitchFamily="34" charset="-128"/>
              </a:defRPr>
            </a:lvl3pPr>
            <a:lvl4pPr marL="1600200" indent="-228600">
              <a:defRPr sz="1600">
                <a:solidFill>
                  <a:schemeClr val="tx1"/>
                </a:solidFill>
                <a:latin typeface="Helvetica" panose="020B0604020202020204" pitchFamily="34" charset="0"/>
                <a:ea typeface="ＭＳ Ｐゴシック" panose="020B0600070205080204" pitchFamily="34" charset="-128"/>
              </a:defRPr>
            </a:lvl4pPr>
            <a:lvl5pPr marL="2057400" indent="-228600">
              <a:defRPr sz="16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9pPr>
          </a:lstStyle>
          <a:p>
            <a:pPr>
              <a:spcBef>
                <a:spcPct val="35000"/>
              </a:spcBef>
              <a:buClr>
                <a:schemeClr val="tx2"/>
              </a:buClr>
              <a:buSzPct val="90000"/>
            </a:pPr>
            <a:endParaRPr kumimoji="1" lang="en-US" altLang="en-US" sz="1800"/>
          </a:p>
        </p:txBody>
      </p:sp>
    </p:spTree>
    <p:extLst>
      <p:ext uri="{BB962C8B-B14F-4D97-AF65-F5344CB8AC3E}">
        <p14:creationId xmlns:p14="http://schemas.microsoft.com/office/powerpoint/2010/main" val="63011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3A23D17-4D83-40AA-A328-4C9E517EFC0D}"/>
              </a:ext>
            </a:extLst>
          </p:cNvPr>
          <p:cNvSpPr>
            <a:spLocks noGrp="1" noChangeArrowheads="1"/>
          </p:cNvSpPr>
          <p:nvPr>
            <p:ph type="title" idx="4294967295"/>
          </p:nvPr>
        </p:nvSpPr>
        <p:spPr>
          <a:xfrm>
            <a:off x="963613" y="198438"/>
            <a:ext cx="7723187" cy="576262"/>
          </a:xfrm>
        </p:spPr>
        <p:txBody>
          <a:bodyPr/>
          <a:lstStyle/>
          <a:p>
            <a:pPr eaLnBrk="1" hangingPunct="1"/>
            <a:r>
              <a:rPr lang="en-US" altLang="en-US"/>
              <a:t>What is an Operating System?</a:t>
            </a:r>
          </a:p>
        </p:txBody>
      </p:sp>
      <p:sp>
        <p:nvSpPr>
          <p:cNvPr id="6147" name="Rectangle 3">
            <a:extLst>
              <a:ext uri="{FF2B5EF4-FFF2-40B4-BE49-F238E27FC236}">
                <a16:creationId xmlns:a16="http://schemas.microsoft.com/office/drawing/2014/main" id="{EE71ABFC-21F9-43B2-9F45-8E4CE9B05889}"/>
              </a:ext>
            </a:extLst>
          </p:cNvPr>
          <p:cNvSpPr>
            <a:spLocks noGrp="1" noChangeArrowheads="1"/>
          </p:cNvSpPr>
          <p:nvPr>
            <p:ph type="body" idx="4294967295"/>
          </p:nvPr>
        </p:nvSpPr>
        <p:spPr>
          <a:xfrm>
            <a:off x="423333" y="1268413"/>
            <a:ext cx="8580967" cy="4159250"/>
          </a:xfrm>
        </p:spPr>
        <p:txBody>
          <a:bodyPr/>
          <a:lstStyle/>
          <a:p>
            <a:pPr marL="0" marR="0" algn="r" rtl="1">
              <a:lnSpc>
                <a:spcPct val="107000"/>
              </a:lnSpc>
              <a:spcBef>
                <a:spcPts val="0"/>
              </a:spcBef>
              <a:spcAft>
                <a:spcPts val="800"/>
              </a:spcAft>
            </a:pPr>
            <a:r>
              <a:rPr lang="ar-SA" sz="2800" b="1" dirty="0">
                <a:effectLst/>
                <a:latin typeface="Calibri" panose="020F0502020204030204" pitchFamily="34" charset="0"/>
                <a:ea typeface="Times New Roman" panose="02020603050405020304" pitchFamily="18" charset="0"/>
                <a:cs typeface="B Nazanin" panose="00000400000000000000" pitchFamily="2" charset="-78"/>
              </a:rPr>
              <a:t>تعریف سیستم‌عامل</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r>
              <a:rPr lang="ar-SA" sz="2800" dirty="0">
                <a:effectLst/>
                <a:latin typeface="Calibri" panose="020F0502020204030204" pitchFamily="34" charset="0"/>
                <a:ea typeface="Times New Roman" panose="02020603050405020304" pitchFamily="18" charset="0"/>
                <a:cs typeface="B Nazanin" panose="00000400000000000000" pitchFamily="2" charset="-78"/>
              </a:rPr>
              <a:t>برنامه‌ای که به‌عنوان واسطه بین کاربر کامپیوتر و سخت‌افزار عمل می‌کند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r>
              <a:rPr lang="ar-SA" sz="2800" b="1" dirty="0">
                <a:effectLst/>
                <a:latin typeface="Calibri" panose="020F0502020204030204" pitchFamily="34" charset="0"/>
                <a:ea typeface="Times New Roman" panose="02020603050405020304" pitchFamily="18" charset="0"/>
                <a:cs typeface="B Nazanin" panose="00000400000000000000" pitchFamily="2" charset="-78"/>
              </a:rPr>
              <a:t>اهداف سیستم‌عامل</a:t>
            </a:r>
            <a:r>
              <a:rPr lang="en-US" sz="28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Times New Roman" panose="02020603050405020304" pitchFamily="18" charset="0"/>
                <a:cs typeface="B Nazanin" panose="00000400000000000000" pitchFamily="2" charset="-78"/>
              </a:rPr>
              <a:t>اجرای برنامه‌های کاربر و تسهیل حل مسائل کاربران</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Times New Roman" panose="02020603050405020304" pitchFamily="18" charset="0"/>
                <a:cs typeface="B Nazanin" panose="00000400000000000000" pitchFamily="2" charset="-78"/>
              </a:rPr>
              <a:t>راحت‌تر کردن استفاده از سیستم کامپیوتری</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Calibri" panose="020F0502020204030204" pitchFamily="34" charset="0"/>
                <a:ea typeface="Times New Roman" panose="02020603050405020304" pitchFamily="18" charset="0"/>
                <a:cs typeface="B Nazanin" panose="00000400000000000000" pitchFamily="2" charset="-78"/>
              </a:rPr>
              <a:t>استفاده بهینه از سخت‌افزار کامپیوتر (مدیریت منابع)</a:t>
            </a:r>
            <a:endParaRPr lang="en-US" sz="2800" dirty="0">
              <a:effectLst/>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241EA749-5F42-4DDF-91AF-C39281ECA8AD}"/>
              </a:ext>
            </a:extLst>
          </p:cNvPr>
          <p:cNvSpPr>
            <a:spLocks noGrp="1" noChangeArrowheads="1"/>
          </p:cNvSpPr>
          <p:nvPr>
            <p:ph type="title" idx="4294967295"/>
          </p:nvPr>
        </p:nvSpPr>
        <p:spPr>
          <a:xfrm>
            <a:off x="1100138" y="227013"/>
            <a:ext cx="7399337" cy="558800"/>
          </a:xfrm>
        </p:spPr>
        <p:txBody>
          <a:bodyPr/>
          <a:lstStyle/>
          <a:p>
            <a:r>
              <a:rPr lang="en-US" altLang="en-US"/>
              <a:t>Computer-System Architecture</a:t>
            </a:r>
          </a:p>
        </p:txBody>
      </p:sp>
      <p:sp>
        <p:nvSpPr>
          <p:cNvPr id="48131" name="Content Placeholder 2">
            <a:extLst>
              <a:ext uri="{FF2B5EF4-FFF2-40B4-BE49-F238E27FC236}">
                <a16:creationId xmlns:a16="http://schemas.microsoft.com/office/drawing/2014/main" id="{4D3327B7-8FD8-4AB6-82B1-9B1A1B47B9CD}"/>
              </a:ext>
            </a:extLst>
          </p:cNvPr>
          <p:cNvSpPr>
            <a:spLocks noGrp="1" noChangeArrowheads="1"/>
          </p:cNvSpPr>
          <p:nvPr>
            <p:ph idx="4294967295"/>
          </p:nvPr>
        </p:nvSpPr>
        <p:spPr>
          <a:xfrm>
            <a:off x="280219" y="899652"/>
            <a:ext cx="8760542" cy="5958348"/>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پردازش چندگانه</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(Multiprocessing)</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بیشتر سیستم‌ها دارای یک </a:t>
            </a:r>
            <a:r>
              <a:rPr lang="ar-SA" sz="2400" b="1" dirty="0">
                <a:effectLst/>
                <a:latin typeface="Calibri" panose="020F0502020204030204" pitchFamily="34" charset="0"/>
                <a:ea typeface="Calibri" panose="020F0502020204030204" pitchFamily="34" charset="0"/>
                <a:cs typeface="B Nazanin" panose="00000400000000000000" pitchFamily="2" charset="-78"/>
              </a:rPr>
              <a:t>پردازنده عمومی</a:t>
            </a:r>
            <a:r>
              <a:rPr lang="en-US" sz="2400" b="1" dirty="0">
                <a:effectLst/>
                <a:latin typeface="Calibri" panose="020F0502020204030204" pitchFamily="34" charset="0"/>
                <a:ea typeface="Calibri" panose="020F0502020204030204" pitchFamily="34" charset="0"/>
                <a:cs typeface="B Nazanin" panose="00000400000000000000" pitchFamily="2" charset="-78"/>
              </a:rPr>
              <a:t> (General-Purpose Processor)</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هستند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اما امروزه استفاده از </a:t>
            </a:r>
            <a:r>
              <a:rPr lang="ar-SA" sz="2400" b="1" dirty="0">
                <a:effectLst/>
                <a:latin typeface="Calibri" panose="020F0502020204030204" pitchFamily="34" charset="0"/>
                <a:ea typeface="Calibri" panose="020F0502020204030204" pitchFamily="34" charset="0"/>
                <a:cs typeface="B Nazanin" panose="00000400000000000000" pitchFamily="2" charset="-78"/>
              </a:rPr>
              <a:t>پردازنده‌های چندگانه</a:t>
            </a:r>
            <a:r>
              <a:rPr lang="en-US" sz="2400" b="1" dirty="0">
                <a:effectLst/>
                <a:latin typeface="Calibri" panose="020F0502020204030204" pitchFamily="34" charset="0"/>
                <a:ea typeface="Calibri" panose="020F0502020204030204" pitchFamily="34" charset="0"/>
                <a:cs typeface="B Nazanin" panose="00000400000000000000" pitchFamily="2" charset="-78"/>
              </a:rPr>
              <a:t> (Multiprocessors)</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رو به افزایش است</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200"/>
              </a:spcBef>
              <a:spcAft>
                <a:spcPts val="0"/>
              </a:spcAft>
            </a:pPr>
            <a:r>
              <a:rPr lang="ar-SA"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مزایای پردازش چندگانه</a:t>
            </a:r>
            <a:r>
              <a:rPr lang="en-US"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افزایش توان عملیاتی</a:t>
            </a:r>
            <a:r>
              <a:rPr lang="en-US" sz="2400" b="1" dirty="0">
                <a:effectLst/>
                <a:latin typeface="Calibri" panose="020F0502020204030204" pitchFamily="34" charset="0"/>
                <a:ea typeface="Calibri" panose="020F0502020204030204" pitchFamily="34" charset="0"/>
                <a:cs typeface="B Nazanin" panose="00000400000000000000" pitchFamily="2" charset="-78"/>
              </a:rPr>
              <a:t> (Throughput)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مقیاس‌پذیری اقتصادی</a:t>
            </a:r>
            <a:r>
              <a:rPr lang="en-US" sz="2400" b="1" dirty="0">
                <a:effectLst/>
                <a:latin typeface="Calibri" panose="020F0502020204030204" pitchFamily="34" charset="0"/>
                <a:ea typeface="Calibri" panose="020F0502020204030204" pitchFamily="34" charset="0"/>
                <a:cs typeface="B Nazanin" panose="00000400000000000000" pitchFamily="2" charset="-78"/>
              </a:rPr>
              <a:t> (Economy of Scale)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افزایش قابلیت اطمینان</a:t>
            </a:r>
            <a:r>
              <a:rPr lang="en-US" sz="2400" b="1" dirty="0">
                <a:effectLst/>
                <a:latin typeface="Calibri" panose="020F0502020204030204" pitchFamily="34" charset="0"/>
                <a:ea typeface="Calibri" panose="020F0502020204030204" pitchFamily="34" charset="0"/>
                <a:cs typeface="B Nazanin" panose="00000400000000000000" pitchFamily="2" charset="-78"/>
              </a:rPr>
              <a:t> (Reliability)</a:t>
            </a:r>
            <a:r>
              <a:rPr lang="en-US" sz="2400" dirty="0">
                <a:effectLst/>
                <a:latin typeface="Calibri" panose="020F0502020204030204" pitchFamily="34" charset="0"/>
                <a:ea typeface="Calibri" panose="020F0502020204030204" pitchFamily="34" charset="0"/>
                <a:cs typeface="B Nazanin" panose="00000400000000000000" pitchFamily="2" charset="-78"/>
              </a:rPr>
              <a:t> – </a:t>
            </a:r>
            <a:r>
              <a:rPr lang="ar-SA" sz="2400" dirty="0">
                <a:effectLst/>
                <a:latin typeface="Calibri" panose="020F0502020204030204" pitchFamily="34" charset="0"/>
                <a:ea typeface="Calibri" panose="020F0502020204030204" pitchFamily="34" charset="0"/>
                <a:cs typeface="B Nazanin" panose="00000400000000000000" pitchFamily="2" charset="-78"/>
              </a:rPr>
              <a:t>کاهش اثر خرابی‌ها</a:t>
            </a:r>
            <a:r>
              <a:rPr lang="en-US" sz="2400" dirty="0">
                <a:effectLst/>
                <a:latin typeface="Calibri" panose="020F0502020204030204" pitchFamily="34" charset="0"/>
                <a:ea typeface="Calibri" panose="020F0502020204030204" pitchFamily="34" charset="0"/>
                <a:cs typeface="B Nazanin" panose="00000400000000000000" pitchFamily="2" charset="-78"/>
              </a:rPr>
              <a:t> (Fault Tolerance)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200"/>
              </a:spcBef>
              <a:spcAft>
                <a:spcPts val="0"/>
              </a:spcAft>
            </a:pPr>
            <a:r>
              <a:rPr lang="ar-SA"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انواع سیستم‌های چندپردازنده‌ای</a:t>
            </a:r>
            <a:r>
              <a:rPr lang="en-US"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پردازش نامتقارن</a:t>
            </a:r>
            <a:r>
              <a:rPr lang="en-US" sz="2400" b="1" dirty="0">
                <a:effectLst/>
                <a:latin typeface="Calibri" panose="020F0502020204030204" pitchFamily="34" charset="0"/>
                <a:ea typeface="Calibri" panose="020F0502020204030204" pitchFamily="34" charset="0"/>
                <a:cs typeface="B Nazanin" panose="00000400000000000000" pitchFamily="2" charset="-78"/>
              </a:rPr>
              <a:t> (Asymmetric Multiprocessing - AMP):</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هر پردازنده یک وظیفه خاص را اجرا می‌کند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پردازش متقارن</a:t>
            </a:r>
            <a:r>
              <a:rPr lang="en-US" sz="2400" b="1" dirty="0">
                <a:effectLst/>
                <a:latin typeface="Calibri" panose="020F0502020204030204" pitchFamily="34" charset="0"/>
                <a:ea typeface="Calibri" panose="020F0502020204030204" pitchFamily="34" charset="0"/>
                <a:cs typeface="B Nazanin" panose="00000400000000000000" pitchFamily="2" charset="-78"/>
              </a:rPr>
              <a:t> (Symmetric Multiprocessing - SMP):</a:t>
            </a:r>
            <a:r>
              <a:rPr lang="en-US" sz="2400" dirty="0">
                <a:effectLst/>
                <a:latin typeface="Calibri" panose="020F0502020204030204" pitchFamily="34" charset="0"/>
                <a:ea typeface="Calibri" panose="020F0502020204030204" pitchFamily="34" charset="0"/>
                <a:cs typeface="B Nazanin" panose="00000400000000000000" pitchFamily="2" charset="-78"/>
              </a:rPr>
              <a:t> </a:t>
            </a:r>
            <a:r>
              <a:rPr lang="ar-SA" sz="2400" dirty="0">
                <a:effectLst/>
                <a:latin typeface="Calibri" panose="020F0502020204030204" pitchFamily="34" charset="0"/>
                <a:ea typeface="Calibri" panose="020F0502020204030204" pitchFamily="34" charset="0"/>
                <a:cs typeface="B Nazanin" panose="00000400000000000000" pitchFamily="2" charset="-78"/>
              </a:rPr>
              <a:t>تمام پردازنده‌ها وظایف مشابهی دارند</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4517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1410AFB-466A-4B08-A8E9-FA44DF2206BF}"/>
              </a:ext>
            </a:extLst>
          </p:cNvPr>
          <p:cNvSpPr>
            <a:spLocks noGrp="1" noChangeArrowheads="1"/>
          </p:cNvSpPr>
          <p:nvPr>
            <p:ph type="title" idx="4294967295"/>
          </p:nvPr>
        </p:nvSpPr>
        <p:spPr>
          <a:xfrm>
            <a:off x="939800" y="133350"/>
            <a:ext cx="8229600" cy="641350"/>
          </a:xfrm>
        </p:spPr>
        <p:txBody>
          <a:bodyPr/>
          <a:lstStyle/>
          <a:p>
            <a:r>
              <a:rPr lang="en-US" altLang="en-US" sz="3000"/>
              <a:t>Symmetric Multiprocessing Architecture</a:t>
            </a:r>
          </a:p>
        </p:txBody>
      </p:sp>
      <p:pic>
        <p:nvPicPr>
          <p:cNvPr id="50179" name="Picture 2">
            <a:extLst>
              <a:ext uri="{FF2B5EF4-FFF2-40B4-BE49-F238E27FC236}">
                <a16:creationId xmlns:a16="http://schemas.microsoft.com/office/drawing/2014/main" id="{61A30DEF-BA94-447F-8812-ADBD513F7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62" y="1222608"/>
            <a:ext cx="6255532" cy="473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80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20841D46-E229-498E-9F1F-A94657CB7458}"/>
              </a:ext>
            </a:extLst>
          </p:cNvPr>
          <p:cNvSpPr>
            <a:spLocks noGrp="1" noChangeArrowheads="1"/>
          </p:cNvSpPr>
          <p:nvPr>
            <p:ph type="title"/>
          </p:nvPr>
        </p:nvSpPr>
        <p:spPr>
          <a:xfrm>
            <a:off x="457200" y="204788"/>
            <a:ext cx="8070850" cy="576262"/>
          </a:xfrm>
        </p:spPr>
        <p:txBody>
          <a:bodyPr/>
          <a:lstStyle/>
          <a:p>
            <a:r>
              <a:rPr lang="en-US" altLang="en-US" dirty="0"/>
              <a:t>Dual-Core Design</a:t>
            </a:r>
          </a:p>
        </p:txBody>
      </p:sp>
      <p:sp>
        <p:nvSpPr>
          <p:cNvPr id="52227" name="Content Placeholder 1">
            <a:extLst>
              <a:ext uri="{FF2B5EF4-FFF2-40B4-BE49-F238E27FC236}">
                <a16:creationId xmlns:a16="http://schemas.microsoft.com/office/drawing/2014/main" id="{2C6B238E-3C2D-4092-8CEA-97744AAE8F40}"/>
              </a:ext>
            </a:extLst>
          </p:cNvPr>
          <p:cNvSpPr>
            <a:spLocks noGrp="1" noChangeArrowheads="1"/>
          </p:cNvSpPr>
          <p:nvPr>
            <p:ph sz="half" idx="1"/>
          </p:nvPr>
        </p:nvSpPr>
        <p:spPr>
          <a:xfrm>
            <a:off x="722671" y="884903"/>
            <a:ext cx="7240229" cy="2906047"/>
          </a:xfrm>
        </p:spPr>
        <p:txBody>
          <a:bodyPr/>
          <a:lstStyle/>
          <a:p>
            <a:pPr marL="0" marR="0" algn="r" rtl="1">
              <a:lnSpc>
                <a:spcPct val="107000"/>
              </a:lnSpc>
              <a:spcBef>
                <a:spcPts val="0"/>
              </a:spcBef>
              <a:spcAft>
                <a:spcPts val="800"/>
              </a:spcAft>
            </a:pPr>
            <a:r>
              <a:rPr lang="ar-SA" sz="1800" dirty="0">
                <a:solidFill>
                  <a:srgbClr val="404040"/>
                </a:solidFill>
                <a:effectLst/>
                <a:latin typeface="Segoe UI" panose="020B0502040204020203" pitchFamily="34" charset="0"/>
                <a:ea typeface="Calibri" panose="020F0502020204030204" pitchFamily="34" charset="0"/>
                <a:cs typeface="B Nazanin" panose="00000400000000000000" pitchFamily="2" charset="-78"/>
              </a:rPr>
              <a:t>سیستمهای چند تراشه‌ای و چند هسته‌ای</a:t>
            </a:r>
            <a:br>
              <a:rPr lang="en-US" sz="1800" dirty="0">
                <a:solidFill>
                  <a:srgbClr val="404040"/>
                </a:solidFill>
                <a:effectLst/>
                <a:latin typeface="Segoe UI" panose="020B0502040204020203" pitchFamily="34" charset="0"/>
                <a:ea typeface="Calibri" panose="020F0502020204030204" pitchFamily="34" charset="0"/>
                <a:cs typeface="B Nazanin" panose="00000400000000000000" pitchFamily="2" charset="-78"/>
              </a:rPr>
            </a:br>
            <a:r>
              <a:rPr lang="ar-SA" sz="1800" dirty="0">
                <a:solidFill>
                  <a:srgbClr val="404040"/>
                </a:solidFill>
                <a:effectLst/>
                <a:latin typeface="Segoe UI" panose="020B0502040204020203" pitchFamily="34" charset="0"/>
                <a:ea typeface="Calibri" panose="020F0502020204030204" pitchFamily="34" charset="0"/>
                <a:cs typeface="B Nazanin" panose="00000400000000000000" pitchFamily="2" charset="-78"/>
              </a:rPr>
              <a:t>سیستم‌هایی که شامل تمام تراشه‌ها هستند</a:t>
            </a:r>
            <a:br>
              <a:rPr lang="en-US" sz="1800" dirty="0">
                <a:solidFill>
                  <a:srgbClr val="404040"/>
                </a:solidFill>
                <a:effectLst/>
                <a:latin typeface="Segoe UI" panose="020B0502040204020203" pitchFamily="34" charset="0"/>
                <a:ea typeface="Calibri" panose="020F0502020204030204" pitchFamily="34" charset="0"/>
                <a:cs typeface="B Nazanin" panose="00000400000000000000" pitchFamily="2" charset="-78"/>
              </a:rPr>
            </a:br>
            <a:r>
              <a:rPr lang="ar-SA" sz="1800" dirty="0">
                <a:solidFill>
                  <a:srgbClr val="404040"/>
                </a:solidFill>
                <a:effectLst/>
                <a:latin typeface="Segoe UI" panose="020B0502040204020203" pitchFamily="34" charset="0"/>
                <a:ea typeface="Calibri" panose="020F0502020204030204" pitchFamily="34" charset="0"/>
                <a:cs typeface="B Nazanin" panose="00000400000000000000" pitchFamily="2" charset="-78"/>
              </a:rPr>
              <a:t>شاسی (محفظه) حاوی چندین سیستم مجزا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2228" name="Picture 2">
            <a:extLst>
              <a:ext uri="{FF2B5EF4-FFF2-40B4-BE49-F238E27FC236}">
                <a16:creationId xmlns:a16="http://schemas.microsoft.com/office/drawing/2014/main" id="{77155B73-8D6F-4B94-A72D-0EA688D48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772" y="2397664"/>
            <a:ext cx="4740905" cy="422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590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2AFAD1E-E934-45C6-9563-2F384ACE5648}"/>
              </a:ext>
            </a:extLst>
          </p:cNvPr>
          <p:cNvSpPr>
            <a:spLocks noGrp="1" noChangeArrowheads="1"/>
          </p:cNvSpPr>
          <p:nvPr>
            <p:ph type="title"/>
          </p:nvPr>
        </p:nvSpPr>
        <p:spPr>
          <a:xfrm>
            <a:off x="923925" y="84138"/>
            <a:ext cx="8035925" cy="709612"/>
          </a:xfrm>
        </p:spPr>
        <p:txBody>
          <a:bodyPr/>
          <a:lstStyle/>
          <a:p>
            <a:r>
              <a:rPr lang="en-US" altLang="en-US" dirty="0"/>
              <a:t>Non-Uniform Memory Access System</a:t>
            </a:r>
          </a:p>
        </p:txBody>
      </p:sp>
      <p:pic>
        <p:nvPicPr>
          <p:cNvPr id="54275" name="Picture 2">
            <a:extLst>
              <a:ext uri="{FF2B5EF4-FFF2-40B4-BE49-F238E27FC236}">
                <a16:creationId xmlns:a16="http://schemas.microsoft.com/office/drawing/2014/main" id="{95963655-0AB0-4CCC-A2C8-392BB4B36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488041"/>
            <a:ext cx="444023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181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4773C3BE-9EC6-4AC9-BFED-6703722AE48E}"/>
              </a:ext>
            </a:extLst>
          </p:cNvPr>
          <p:cNvSpPr>
            <a:spLocks noGrp="1" noChangeArrowheads="1"/>
          </p:cNvSpPr>
          <p:nvPr>
            <p:ph type="title" idx="4294967295"/>
          </p:nvPr>
        </p:nvSpPr>
        <p:spPr>
          <a:xfrm>
            <a:off x="457200" y="211138"/>
            <a:ext cx="8034338" cy="576262"/>
          </a:xfrm>
        </p:spPr>
        <p:txBody>
          <a:bodyPr/>
          <a:lstStyle/>
          <a:p>
            <a:r>
              <a:rPr lang="en-US" altLang="en-US"/>
              <a:t>Clustered Systems</a:t>
            </a:r>
          </a:p>
        </p:txBody>
      </p:sp>
      <p:sp>
        <p:nvSpPr>
          <p:cNvPr id="55299" name="Content Placeholder 2">
            <a:extLst>
              <a:ext uri="{FF2B5EF4-FFF2-40B4-BE49-F238E27FC236}">
                <a16:creationId xmlns:a16="http://schemas.microsoft.com/office/drawing/2014/main" id="{2F915434-FD64-4DB0-A829-8C9E2B7AC5B5}"/>
              </a:ext>
            </a:extLst>
          </p:cNvPr>
          <p:cNvSpPr>
            <a:spLocks noGrp="1" noChangeArrowheads="1"/>
          </p:cNvSpPr>
          <p:nvPr>
            <p:ph idx="4294967295"/>
          </p:nvPr>
        </p:nvSpPr>
        <p:spPr>
          <a:xfrm>
            <a:off x="294968" y="914400"/>
            <a:ext cx="8741082" cy="5732462"/>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خوشه‌بندی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(Clustering)</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مانند سیستم‌های چندپردازنده‌ای، اما شامل چندین سیستم مستقل که با هم کار می‌کنند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معمولاً از </a:t>
            </a:r>
            <a:r>
              <a:rPr lang="en-US" sz="2000" b="1" dirty="0">
                <a:effectLst/>
                <a:latin typeface="Calibri" panose="020F0502020204030204" pitchFamily="34" charset="0"/>
                <a:ea typeface="Calibri" panose="020F0502020204030204" pitchFamily="34" charset="0"/>
                <a:cs typeface="B Nazanin" panose="00000400000000000000" pitchFamily="2" charset="-78"/>
              </a:rPr>
              <a:t>SAN (Storage-Area Network)</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ذخیره‌سازی اشتراکی استفاده می‌شود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dirty="0">
                <a:effectLst/>
                <a:latin typeface="Calibri" panose="020F0502020204030204" pitchFamily="34" charset="0"/>
                <a:ea typeface="Calibri" panose="020F0502020204030204" pitchFamily="34" charset="0"/>
                <a:cs typeface="B Nazanin" panose="00000400000000000000" pitchFamily="2" charset="-78"/>
              </a:rPr>
              <a:t>ارائه سرویس‌های </a:t>
            </a:r>
            <a:r>
              <a:rPr lang="ar-SA" sz="2000" b="1" dirty="0">
                <a:effectLst/>
                <a:latin typeface="Calibri" panose="020F0502020204030204" pitchFamily="34" charset="0"/>
                <a:ea typeface="Calibri" panose="020F0502020204030204" pitchFamily="34" charset="0"/>
                <a:cs typeface="B Nazanin" panose="00000400000000000000" pitchFamily="2" charset="-78"/>
              </a:rPr>
              <a:t>دردسترس‌پذیری بالا</a:t>
            </a:r>
            <a:r>
              <a:rPr lang="en-US" sz="2000" b="1" dirty="0">
                <a:effectLst/>
                <a:latin typeface="Calibri" panose="020F0502020204030204" pitchFamily="34" charset="0"/>
                <a:ea typeface="Calibri" panose="020F0502020204030204" pitchFamily="34" charset="0"/>
                <a:cs typeface="B Nazanin" panose="00000400000000000000" pitchFamily="2" charset="-78"/>
              </a:rPr>
              <a:t> (High Availability)</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که در برابر خرابی‌ها مقاوم هستند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rtl="1">
              <a:lnSpc>
                <a:spcPct val="107000"/>
              </a:lnSpc>
              <a:spcBef>
                <a:spcPts val="200"/>
              </a:spcBef>
              <a:spcAft>
                <a:spcPts val="0"/>
              </a:spcAft>
            </a:pPr>
            <a:r>
              <a:rPr lang="ar-SA" sz="20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انواع خوشه‌بندی</a:t>
            </a:r>
            <a:r>
              <a:rPr lang="en-US" sz="20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a:t>
            </a:r>
            <a:endParaRPr lang="en-US" sz="20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خوشه‌بندی نامتقارن</a:t>
            </a:r>
            <a:r>
              <a:rPr lang="en-US" sz="2000" b="1" dirty="0">
                <a:effectLst/>
                <a:latin typeface="Calibri" panose="020F0502020204030204" pitchFamily="34" charset="0"/>
                <a:ea typeface="Calibri" panose="020F0502020204030204" pitchFamily="34" charset="0"/>
                <a:cs typeface="B Nazanin" panose="00000400000000000000" pitchFamily="2" charset="-78"/>
              </a:rPr>
              <a:t> (Asymmetric Clustering):</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یک ماشین در حالت آماده‌باش است و فقط هنگام خرابی وارد عمل می‌شود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خوشه‌بندی متقارن</a:t>
            </a:r>
            <a:r>
              <a:rPr lang="en-US" sz="2000" b="1" dirty="0">
                <a:effectLst/>
                <a:latin typeface="Calibri" panose="020F0502020204030204" pitchFamily="34" charset="0"/>
                <a:ea typeface="Calibri" panose="020F0502020204030204" pitchFamily="34" charset="0"/>
                <a:cs typeface="B Nazanin" panose="00000400000000000000" pitchFamily="2" charset="-78"/>
              </a:rPr>
              <a:t> (Symmetric Clustering):</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چندین ماشین هم‌زمان در حال اجرا هستند و یکدیگر را پایش می‌کنند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خوشه‌های پردازش با کارایی بالا</a:t>
            </a:r>
            <a:r>
              <a:rPr lang="en-US" sz="2000" b="1" dirty="0">
                <a:effectLst/>
                <a:latin typeface="Calibri" panose="020F0502020204030204" pitchFamily="34" charset="0"/>
                <a:ea typeface="Calibri" panose="020F0502020204030204" pitchFamily="34" charset="0"/>
                <a:cs typeface="B Nazanin" panose="00000400000000000000" pitchFamily="2" charset="-78"/>
              </a:rPr>
              <a:t> (HPC - High Performance Computing):</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اجرای برنامه‌های موازی</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671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752134B-885A-40E6-8EE0-113EF5469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84" y="2341787"/>
            <a:ext cx="6172200" cy="4308251"/>
          </a:xfrm>
          <a:prstGeom prst="rect">
            <a:avLst/>
          </a:prstGeom>
          <a:noFill/>
          <a:extLst>
            <a:ext uri="{909E8E84-426E-40DD-AFC4-6F175D3DCCD1}">
              <a14:hiddenFill xmlns:a14="http://schemas.microsoft.com/office/drawing/2010/main">
                <a:solidFill>
                  <a:srgbClr val="FFFFFF"/>
                </a:solidFill>
              </a14:hiddenFill>
            </a:ext>
          </a:extLst>
        </p:spPr>
      </p:pic>
      <p:sp>
        <p:nvSpPr>
          <p:cNvPr id="57346" name="Title 1">
            <a:extLst>
              <a:ext uri="{FF2B5EF4-FFF2-40B4-BE49-F238E27FC236}">
                <a16:creationId xmlns:a16="http://schemas.microsoft.com/office/drawing/2014/main" id="{399C69F4-7B4D-4100-A321-7296749C9C1C}"/>
              </a:ext>
            </a:extLst>
          </p:cNvPr>
          <p:cNvSpPr>
            <a:spLocks noGrp="1" noChangeArrowheads="1"/>
          </p:cNvSpPr>
          <p:nvPr>
            <p:ph type="title" idx="4294967295"/>
          </p:nvPr>
        </p:nvSpPr>
        <p:spPr>
          <a:xfrm>
            <a:off x="457200" y="207963"/>
            <a:ext cx="8061325" cy="576262"/>
          </a:xfrm>
        </p:spPr>
        <p:txBody>
          <a:bodyPr/>
          <a:lstStyle/>
          <a:p>
            <a:r>
              <a:rPr lang="en-US" altLang="en-US"/>
              <a:t>Clustered Systems</a:t>
            </a:r>
          </a:p>
        </p:txBody>
      </p:sp>
      <p:pic>
        <p:nvPicPr>
          <p:cNvPr id="57347" name="Picture 2">
            <a:extLst>
              <a:ext uri="{FF2B5EF4-FFF2-40B4-BE49-F238E27FC236}">
                <a16:creationId xmlns:a16="http://schemas.microsoft.com/office/drawing/2014/main" id="{372567EC-7590-4FE5-8D94-D772F81D0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037" y="1056097"/>
            <a:ext cx="514826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199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80D2F35F-C53D-47E7-B577-3884591241BC}"/>
              </a:ext>
            </a:extLst>
          </p:cNvPr>
          <p:cNvSpPr>
            <a:spLocks noGrp="1" noChangeArrowheads="1"/>
          </p:cNvSpPr>
          <p:nvPr>
            <p:ph type="title"/>
          </p:nvPr>
        </p:nvSpPr>
        <p:spPr>
          <a:xfrm>
            <a:off x="457200" y="222250"/>
            <a:ext cx="8015288" cy="576263"/>
          </a:xfrm>
        </p:spPr>
        <p:txBody>
          <a:bodyPr/>
          <a:lstStyle/>
          <a:p>
            <a:r>
              <a:rPr lang="en-US" altLang="en-US"/>
              <a:t>PC Motherboard</a:t>
            </a:r>
          </a:p>
        </p:txBody>
      </p:sp>
      <p:pic>
        <p:nvPicPr>
          <p:cNvPr id="58371" name="Picture 5">
            <a:extLst>
              <a:ext uri="{FF2B5EF4-FFF2-40B4-BE49-F238E27FC236}">
                <a16:creationId xmlns:a16="http://schemas.microsoft.com/office/drawing/2014/main" id="{5878A734-D8F6-4F7D-8433-2C96A52E7C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9765" y="738391"/>
            <a:ext cx="8838560" cy="6129713"/>
          </a:xfrm>
          <a:noFill/>
        </p:spPr>
      </p:pic>
    </p:spTree>
    <p:extLst>
      <p:ext uri="{BB962C8B-B14F-4D97-AF65-F5344CB8AC3E}">
        <p14:creationId xmlns:p14="http://schemas.microsoft.com/office/powerpoint/2010/main" val="4030651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334E2B-E53E-40B6-95AC-130B7A6B180F}"/>
              </a:ext>
            </a:extLst>
          </p:cNvPr>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86402" name="Rectangle 2"/>
          <p:cNvSpPr>
            <a:spLocks noGrp="1" noChangeArrowheads="1"/>
          </p:cNvSpPr>
          <p:nvPr>
            <p:ph type="title"/>
          </p:nvPr>
        </p:nvSpPr>
        <p:spPr>
          <a:xfrm>
            <a:off x="469900" y="2736849"/>
            <a:ext cx="8742194" cy="692149"/>
          </a:xfrm>
        </p:spPr>
        <p:txBody>
          <a:bodyPr/>
          <a:lstStyle/>
          <a:p>
            <a:pPr>
              <a:defRPr/>
            </a:pPr>
            <a:br>
              <a:rPr lang="en-US" altLang="en-US" b="1" kern="1200" dirty="0">
                <a:solidFill>
                  <a:srgbClr val="006699"/>
                </a:solidFill>
                <a:latin typeface="+mj-lt"/>
                <a:cs typeface="+mn-cs"/>
              </a:rPr>
            </a:br>
            <a:r>
              <a:rPr lang="en-US" altLang="en-US" b="1" kern="1200" dirty="0">
                <a:solidFill>
                  <a:srgbClr val="006699"/>
                </a:solidFill>
                <a:latin typeface="+mj-lt"/>
                <a:cs typeface="+mn-cs"/>
              </a:rPr>
              <a:t>Computer System Environments</a:t>
            </a:r>
            <a:endParaRPr lang="en-US" altLang="en-US" dirty="0">
              <a:effectLst>
                <a:outerShdw blurRad="38100" dist="38100" dir="2700000" algn="tl">
                  <a:srgbClr val="C0C0C0"/>
                </a:outerShdw>
              </a:effectLst>
            </a:endParaRPr>
          </a:p>
        </p:txBody>
      </p:sp>
      <p:sp>
        <p:nvSpPr>
          <p:cNvPr id="11267" name="Rectangle 3"/>
          <p:cNvSpPr>
            <a:spLocks noChangeArrowheads="1"/>
          </p:cNvSpPr>
          <p:nvPr/>
        </p:nvSpPr>
        <p:spPr bwMode="auto">
          <a:xfrm>
            <a:off x="1422400" y="2851150"/>
            <a:ext cx="68453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Helvetica" panose="020B0604020202020204" pitchFamily="34" charset="0"/>
                <a:ea typeface="ＭＳ Ｐゴシック" panose="020B0600070205080204" pitchFamily="34" charset="-128"/>
              </a:defRPr>
            </a:lvl1pPr>
            <a:lvl2pPr marL="742950" indent="-285750">
              <a:defRPr sz="1600">
                <a:solidFill>
                  <a:schemeClr val="tx1"/>
                </a:solidFill>
                <a:latin typeface="Helvetica" panose="020B0604020202020204" pitchFamily="34" charset="0"/>
                <a:ea typeface="ＭＳ Ｐゴシック" panose="020B0600070205080204" pitchFamily="34" charset="-128"/>
              </a:defRPr>
            </a:lvl2pPr>
            <a:lvl3pPr marL="1143000" indent="-228600">
              <a:defRPr sz="1600">
                <a:solidFill>
                  <a:schemeClr val="tx1"/>
                </a:solidFill>
                <a:latin typeface="Helvetica" panose="020B0604020202020204" pitchFamily="34" charset="0"/>
                <a:ea typeface="ＭＳ Ｐゴシック" panose="020B0600070205080204" pitchFamily="34" charset="-128"/>
              </a:defRPr>
            </a:lvl3pPr>
            <a:lvl4pPr marL="1600200" indent="-228600">
              <a:defRPr sz="1600">
                <a:solidFill>
                  <a:schemeClr val="tx1"/>
                </a:solidFill>
                <a:latin typeface="Helvetica" panose="020B0604020202020204" pitchFamily="34" charset="0"/>
                <a:ea typeface="ＭＳ Ｐゴシック" panose="020B0600070205080204" pitchFamily="34" charset="-128"/>
              </a:defRPr>
            </a:lvl4pPr>
            <a:lvl5pPr marL="2057400" indent="-228600">
              <a:defRPr sz="16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Helvetica" panose="020B0604020202020204" pitchFamily="34" charset="0"/>
                <a:ea typeface="ＭＳ Ｐゴシック" panose="020B0600070205080204" pitchFamily="34" charset="-128"/>
              </a:defRPr>
            </a:lvl9pPr>
          </a:lstStyle>
          <a:p>
            <a:pPr>
              <a:spcBef>
                <a:spcPct val="35000"/>
              </a:spcBef>
              <a:buClr>
                <a:schemeClr val="tx2"/>
              </a:buClr>
              <a:buSzPct val="90000"/>
            </a:pPr>
            <a:endParaRPr kumimoji="1" lang="en-US" altLang="en-US" sz="1800"/>
          </a:p>
        </p:txBody>
      </p:sp>
    </p:spTree>
    <p:extLst>
      <p:ext uri="{BB962C8B-B14F-4D97-AF65-F5344CB8AC3E}">
        <p14:creationId xmlns:p14="http://schemas.microsoft.com/office/powerpoint/2010/main" val="240907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71B8082F-3362-4A0A-8D0E-FB22B1147508}"/>
              </a:ext>
            </a:extLst>
          </p:cNvPr>
          <p:cNvSpPr>
            <a:spLocks noGrp="1" noChangeArrowheads="1"/>
          </p:cNvSpPr>
          <p:nvPr>
            <p:ph type="title" idx="4294967295"/>
          </p:nvPr>
        </p:nvSpPr>
        <p:spPr>
          <a:xfrm>
            <a:off x="960668" y="171450"/>
            <a:ext cx="8016875" cy="622300"/>
          </a:xfrm>
        </p:spPr>
        <p:txBody>
          <a:bodyPr/>
          <a:lstStyle/>
          <a:p>
            <a:r>
              <a:rPr lang="en-US" altLang="en-US" sz="3000" dirty="0"/>
              <a:t>Computing Environments</a:t>
            </a:r>
          </a:p>
        </p:txBody>
      </p:sp>
      <p:sp>
        <p:nvSpPr>
          <p:cNvPr id="100355" name="Content Placeholder 2">
            <a:extLst>
              <a:ext uri="{FF2B5EF4-FFF2-40B4-BE49-F238E27FC236}">
                <a16:creationId xmlns:a16="http://schemas.microsoft.com/office/drawing/2014/main" id="{3405E8D5-FD1B-4039-BB1E-A9B3B0779F95}"/>
              </a:ext>
            </a:extLst>
          </p:cNvPr>
          <p:cNvSpPr>
            <a:spLocks noGrp="1" noChangeArrowheads="1"/>
          </p:cNvSpPr>
          <p:nvPr>
            <p:ph idx="4294967295"/>
          </p:nvPr>
        </p:nvSpPr>
        <p:spPr>
          <a:xfrm>
            <a:off x="819151" y="1296988"/>
            <a:ext cx="7734742" cy="4125617"/>
          </a:xfrm>
        </p:spPr>
        <p:txBody>
          <a:body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مدل‌های محاسباتی مختلف</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سنتی</a:t>
            </a:r>
            <a:r>
              <a:rPr lang="en-US" sz="2400" b="1" dirty="0">
                <a:effectLst/>
                <a:latin typeface="Calibri" panose="020F0502020204030204" pitchFamily="34" charset="0"/>
                <a:ea typeface="Calibri" panose="020F0502020204030204" pitchFamily="34" charset="0"/>
                <a:cs typeface="B Nazanin" panose="00000400000000000000" pitchFamily="2" charset="-78"/>
              </a:rPr>
              <a:t> (Traditional)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موبایل</a:t>
            </a:r>
            <a:r>
              <a:rPr lang="en-US" sz="2400" b="1" dirty="0">
                <a:effectLst/>
                <a:latin typeface="Calibri" panose="020F0502020204030204" pitchFamily="34" charset="0"/>
                <a:ea typeface="Calibri" panose="020F0502020204030204" pitchFamily="34" charset="0"/>
                <a:cs typeface="B Nazanin" panose="00000400000000000000" pitchFamily="2" charset="-78"/>
              </a:rPr>
              <a:t> (Mobile)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کلاینت-سرور</a:t>
            </a:r>
            <a:r>
              <a:rPr lang="en-US" sz="2400" b="1" dirty="0">
                <a:effectLst/>
                <a:latin typeface="Calibri" panose="020F0502020204030204" pitchFamily="34" charset="0"/>
                <a:ea typeface="Calibri" panose="020F0502020204030204" pitchFamily="34" charset="0"/>
                <a:cs typeface="B Nazanin" panose="00000400000000000000" pitchFamily="2" charset="-78"/>
              </a:rPr>
              <a:t> (Client-Server)</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همتا به همتا</a:t>
            </a:r>
            <a:r>
              <a:rPr lang="en-US" sz="2400" b="1" dirty="0">
                <a:effectLst/>
                <a:latin typeface="Calibri" panose="020F0502020204030204" pitchFamily="34" charset="0"/>
                <a:ea typeface="Calibri" panose="020F0502020204030204" pitchFamily="34" charset="0"/>
                <a:cs typeface="B Nazanin" panose="00000400000000000000" pitchFamily="2" charset="-78"/>
              </a:rPr>
              <a:t> (Peer-to-Peer)</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رایانش ابری</a:t>
            </a:r>
            <a:r>
              <a:rPr lang="en-US" sz="2400" b="1" dirty="0">
                <a:effectLst/>
                <a:latin typeface="Calibri" panose="020F0502020204030204" pitchFamily="34" charset="0"/>
                <a:ea typeface="Calibri" panose="020F0502020204030204" pitchFamily="34" charset="0"/>
                <a:cs typeface="B Nazanin" panose="00000400000000000000" pitchFamily="2" charset="-78"/>
              </a:rPr>
              <a:t> (Cloud Computing)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سیستم‌های بی‌درنگ</a:t>
            </a:r>
            <a:r>
              <a:rPr lang="en-US" sz="2400" b="1" dirty="0">
                <a:effectLst/>
                <a:latin typeface="Calibri" panose="020F0502020204030204" pitchFamily="34" charset="0"/>
                <a:ea typeface="Calibri" panose="020F0502020204030204" pitchFamily="34" charset="0"/>
                <a:cs typeface="B Nazanin" panose="00000400000000000000" pitchFamily="2" charset="-78"/>
              </a:rPr>
              <a:t> (Real-time Embedded)</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880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A1829908-11E3-4B1B-A3D2-0806808B690B}"/>
              </a:ext>
            </a:extLst>
          </p:cNvPr>
          <p:cNvSpPr>
            <a:spLocks noGrp="1" noChangeArrowheads="1"/>
          </p:cNvSpPr>
          <p:nvPr>
            <p:ph type="title" idx="4294967295"/>
          </p:nvPr>
        </p:nvSpPr>
        <p:spPr>
          <a:xfrm>
            <a:off x="476250" y="217488"/>
            <a:ext cx="8537575" cy="576262"/>
          </a:xfrm>
        </p:spPr>
        <p:txBody>
          <a:bodyPr/>
          <a:lstStyle/>
          <a:p>
            <a:r>
              <a:rPr lang="en-US" altLang="en-US" dirty="0"/>
              <a:t>Mobile Computing</a:t>
            </a:r>
          </a:p>
        </p:txBody>
      </p:sp>
      <p:sp>
        <p:nvSpPr>
          <p:cNvPr id="101379" name="Content Placeholder 2">
            <a:extLst>
              <a:ext uri="{FF2B5EF4-FFF2-40B4-BE49-F238E27FC236}">
                <a16:creationId xmlns:a16="http://schemas.microsoft.com/office/drawing/2014/main" id="{08F08BF4-93C5-4EF8-B50D-2C9206FFF051}"/>
              </a:ext>
            </a:extLst>
          </p:cNvPr>
          <p:cNvSpPr>
            <a:spLocks noGrp="1" noChangeArrowheads="1"/>
          </p:cNvSpPr>
          <p:nvPr>
            <p:ph idx="4294967295"/>
          </p:nvPr>
        </p:nvSpPr>
        <p:spPr>
          <a:xfrm>
            <a:off x="476251" y="973395"/>
            <a:ext cx="8344426" cy="5467820"/>
          </a:xfrm>
        </p:spPr>
        <p:txBody>
          <a:bodyPr/>
          <a:lstStyle/>
          <a:p>
            <a:pPr marL="0" marR="0" algn="r" rtl="1"/>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تفاوت موبایل و سیستم‌های سنتی</a:t>
            </a:r>
            <a:endParaRPr lang="en-US" sz="28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تلفن‌های هوشمند، تبلت‌ها و سایر دستگاه‌های همراه</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Calibri" panose="020F0502020204030204" pitchFamily="34" charset="0"/>
                <a:ea typeface="Calibri" panose="020F0502020204030204" pitchFamily="34" charset="0"/>
                <a:cs typeface="B Nazanin" panose="00000400000000000000" pitchFamily="2" charset="-78"/>
              </a:rPr>
              <a:t>تفاوت عملکردی با لپ‌تاپ‌های سنتی شامل</a:t>
            </a:r>
            <a:r>
              <a:rPr lang="en-US" sz="2400" dirty="0">
                <a:effectLst/>
                <a:latin typeface="Calibri" panose="020F0502020204030204" pitchFamily="34" charset="0"/>
                <a:ea typeface="Calibri" panose="020F0502020204030204" pitchFamily="34" charset="0"/>
                <a:cs typeface="B Nazanin" panose="000004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ویژگی‌های اضافی مانند</a:t>
            </a:r>
            <a:r>
              <a:rPr lang="en-US" sz="2400" b="1" dirty="0">
                <a:effectLst/>
                <a:latin typeface="Calibri" panose="020F0502020204030204" pitchFamily="34" charset="0"/>
                <a:ea typeface="Calibri" panose="020F0502020204030204" pitchFamily="34" charset="0"/>
                <a:cs typeface="B Nazanin" panose="00000400000000000000" pitchFamily="2" charset="-78"/>
              </a:rPr>
              <a:t> GPS </a:t>
            </a:r>
            <a:r>
              <a:rPr lang="ar-SA" sz="2400" b="1" dirty="0">
                <a:effectLst/>
                <a:latin typeface="Calibri" panose="020F0502020204030204" pitchFamily="34" charset="0"/>
                <a:ea typeface="Calibri" panose="020F0502020204030204" pitchFamily="34" charset="0"/>
                <a:cs typeface="B Nazanin" panose="00000400000000000000" pitchFamily="2" charset="-78"/>
              </a:rPr>
              <a:t>و ژیروسکوپ</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اجرای اپلیکیشن‌های واقعیت افزوده</a:t>
            </a:r>
            <a:r>
              <a:rPr lang="en-US" sz="2400" b="1" dirty="0">
                <a:effectLst/>
                <a:latin typeface="Calibri" panose="020F0502020204030204" pitchFamily="34" charset="0"/>
                <a:ea typeface="Calibri" panose="020F0502020204030204" pitchFamily="34" charset="0"/>
                <a:cs typeface="B Nazanin" panose="00000400000000000000" pitchFamily="2" charset="-78"/>
              </a:rPr>
              <a:t> (AR)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b="1" dirty="0">
                <a:effectLst/>
                <a:latin typeface="Calibri" panose="020F0502020204030204" pitchFamily="34" charset="0"/>
                <a:ea typeface="Calibri" panose="020F0502020204030204" pitchFamily="34" charset="0"/>
                <a:cs typeface="B Nazanin" panose="00000400000000000000" pitchFamily="2" charset="-78"/>
              </a:rPr>
              <a:t>استفاده از شبکه‌های بی‌سیم</a:t>
            </a:r>
            <a:r>
              <a:rPr lang="en-US" sz="2400" b="1" dirty="0">
                <a:effectLst/>
                <a:latin typeface="Calibri" panose="020F0502020204030204" pitchFamily="34" charset="0"/>
                <a:ea typeface="Calibri" panose="020F0502020204030204" pitchFamily="34" charset="0"/>
                <a:cs typeface="B Nazanin" panose="00000400000000000000" pitchFamily="2" charset="-78"/>
              </a:rPr>
              <a:t> IEEE 802.11 </a:t>
            </a:r>
            <a:r>
              <a:rPr lang="ar-SA" sz="2400" b="1" dirty="0">
                <a:effectLst/>
                <a:latin typeface="Calibri" panose="020F0502020204030204" pitchFamily="34" charset="0"/>
                <a:ea typeface="Calibri" panose="020F0502020204030204" pitchFamily="34" charset="0"/>
                <a:cs typeface="B Nazanin" panose="00000400000000000000" pitchFamily="2" charset="-78"/>
              </a:rPr>
              <a:t>یا داده‌های سلولی</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rtl="1">
              <a:lnSpc>
                <a:spcPct val="107000"/>
              </a:lnSpc>
              <a:spcBef>
                <a:spcPts val="200"/>
              </a:spcBef>
              <a:spcAft>
                <a:spcPts val="0"/>
              </a:spcAft>
            </a:pPr>
            <a:r>
              <a:rPr lang="ar-SA"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سیستم‌عامل‌های پیشرو</a:t>
            </a:r>
            <a:r>
              <a:rPr lang="en-US" sz="2400" b="0" i="1" dirty="0">
                <a:solidFill>
                  <a:srgbClr val="2F5496"/>
                </a:solidFill>
                <a:effectLst/>
                <a:latin typeface="Calibri Light" panose="020F0302020204030204" pitchFamily="34" charset="0"/>
                <a:ea typeface="Times New Roman" panose="02020603050405020304" pitchFamily="18" charset="0"/>
                <a:cs typeface="B Nazanin" panose="00000400000000000000" pitchFamily="2" charset="-78"/>
              </a:rPr>
              <a:t>:</a:t>
            </a:r>
            <a:endParaRPr lang="en-US" sz="24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B Nazanin" panose="00000400000000000000" pitchFamily="2" charset="-78"/>
              </a:rPr>
              <a:t>Apple iOS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B Nazanin" panose="00000400000000000000" pitchFamily="2" charset="-78"/>
              </a:rPr>
              <a:t>Google Android</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992ED68-E10E-44B2-86E0-8F484C97DA78}"/>
              </a:ext>
            </a:extLst>
          </p:cNvPr>
          <p:cNvSpPr>
            <a:spLocks noGrp="1" noChangeArrowheads="1"/>
          </p:cNvSpPr>
          <p:nvPr>
            <p:ph type="title" idx="4294967295"/>
          </p:nvPr>
        </p:nvSpPr>
        <p:spPr>
          <a:xfrm>
            <a:off x="1041400" y="182563"/>
            <a:ext cx="7645400" cy="576262"/>
          </a:xfrm>
        </p:spPr>
        <p:txBody>
          <a:bodyPr/>
          <a:lstStyle/>
          <a:p>
            <a:pPr eaLnBrk="1" hangingPunct="1"/>
            <a:r>
              <a:rPr lang="en-US" altLang="en-US"/>
              <a:t>Computer System Structure</a:t>
            </a:r>
          </a:p>
        </p:txBody>
      </p:sp>
      <p:sp>
        <p:nvSpPr>
          <p:cNvPr id="7171" name="Rectangle 3">
            <a:extLst>
              <a:ext uri="{FF2B5EF4-FFF2-40B4-BE49-F238E27FC236}">
                <a16:creationId xmlns:a16="http://schemas.microsoft.com/office/drawing/2014/main" id="{8A88CC60-D34E-4ACE-BA09-585763F00FE2}"/>
              </a:ext>
            </a:extLst>
          </p:cNvPr>
          <p:cNvSpPr>
            <a:spLocks noGrp="1" noChangeArrowheads="1"/>
          </p:cNvSpPr>
          <p:nvPr>
            <p:ph type="body" idx="4294967295"/>
          </p:nvPr>
        </p:nvSpPr>
        <p:spPr>
          <a:xfrm>
            <a:off x="890588" y="1204913"/>
            <a:ext cx="7351712" cy="4483100"/>
          </a:xfrm>
        </p:spPr>
        <p:txBody>
          <a:bodyPr/>
          <a:lstStyle/>
          <a:p>
            <a:pPr marL="0" marR="0" algn="r" rtl="1">
              <a:lnSpc>
                <a:spcPct val="107000"/>
              </a:lnSpc>
              <a:spcBef>
                <a:spcPts val="0"/>
              </a:spcBef>
              <a:spcAft>
                <a:spcPts val="800"/>
              </a:spcAft>
            </a:pPr>
            <a:r>
              <a:rPr lang="ar-SA" sz="2400" b="1" dirty="0">
                <a:effectLst/>
                <a:latin typeface="Calibri" panose="020F0502020204030204" pitchFamily="34" charset="0"/>
                <a:ea typeface="Times New Roman" panose="02020603050405020304" pitchFamily="18" charset="0"/>
                <a:cs typeface="B Nazanin" panose="00000400000000000000" pitchFamily="2" charset="-78"/>
              </a:rPr>
              <a:t>اجزای سیستم کامپیوتری</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Times New Roman" panose="02020603050405020304" pitchFamily="18" charset="0"/>
                <a:cs typeface="B Nazanin" panose="00000400000000000000" pitchFamily="2" charset="-78"/>
              </a:rPr>
              <a:t>سخت‌افزار</a:t>
            </a:r>
            <a:r>
              <a:rPr lang="ar-SA" sz="2400" dirty="0">
                <a:effectLst/>
                <a:latin typeface="Calibri" panose="020F0502020204030204" pitchFamily="34"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Calibri" panose="020F0502020204030204" pitchFamily="34" charset="0"/>
                <a:ea typeface="Times New Roman" panose="02020603050405020304" pitchFamily="18" charset="0"/>
                <a:cs typeface="B Nazanin" panose="00000400000000000000" pitchFamily="2" charset="-78"/>
              </a:rPr>
              <a:t>منابع پایه‌ای محاسباتی را فراهم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Times New Roman" panose="02020603050405020304" pitchFamily="18" charset="0"/>
                <a:cs typeface="B Nazanin" panose="00000400000000000000" pitchFamily="2" charset="-78"/>
              </a:rPr>
              <a:t>پردازنده</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(CPU)</a:t>
            </a:r>
            <a:r>
              <a:rPr lang="ar-SA" sz="2400" dirty="0">
                <a:effectLst/>
                <a:latin typeface="Calibri" panose="020F0502020204030204" pitchFamily="34" charset="0"/>
                <a:ea typeface="Times New Roman" panose="02020603050405020304" pitchFamily="18" charset="0"/>
                <a:cs typeface="B Nazanin" panose="00000400000000000000" pitchFamily="2" charset="-78"/>
              </a:rPr>
              <a:t>، حافظه، دستگاه‌های ورودی/خروجی</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Times New Roman" panose="02020603050405020304" pitchFamily="18" charset="0"/>
                <a:cs typeface="B Nazanin" panose="00000400000000000000" pitchFamily="2" charset="-78"/>
              </a:rPr>
              <a:t>سیستم‌عامل</a:t>
            </a:r>
            <a:r>
              <a:rPr lang="ar-SA" sz="2400" dirty="0">
                <a:effectLst/>
                <a:latin typeface="Calibri" panose="020F0502020204030204" pitchFamily="34"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Calibri" panose="020F0502020204030204" pitchFamily="34" charset="0"/>
                <a:ea typeface="Times New Roman" panose="02020603050405020304" pitchFamily="18" charset="0"/>
                <a:cs typeface="B Nazanin" panose="00000400000000000000" pitchFamily="2" charset="-78"/>
              </a:rPr>
              <a:t>کنترل و هماهنگی استفاده از سخت‌افزار بین برنامه‌های مختلف و کاربران</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Times New Roman" panose="02020603050405020304" pitchFamily="18" charset="0"/>
                <a:cs typeface="B Nazanin" panose="00000400000000000000" pitchFamily="2" charset="-78"/>
              </a:rPr>
              <a:t>برنامه‌های کاربردی</a:t>
            </a:r>
            <a:r>
              <a:rPr lang="ar-SA" sz="2400" dirty="0">
                <a:effectLst/>
                <a:latin typeface="Calibri" panose="020F0502020204030204" pitchFamily="34"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Calibri" panose="020F0502020204030204" pitchFamily="34" charset="0"/>
                <a:ea typeface="Times New Roman" panose="02020603050405020304" pitchFamily="18" charset="0"/>
                <a:cs typeface="B Nazanin" panose="00000400000000000000" pitchFamily="2" charset="-78"/>
              </a:rPr>
              <a:t>تعیین روش استفاده از منابع سیستم برای حل مسائل کاربران</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Calibri" panose="020F0502020204030204" pitchFamily="34" charset="0"/>
                <a:ea typeface="Times New Roman" panose="02020603050405020304" pitchFamily="18" charset="0"/>
                <a:cs typeface="B Nazanin" panose="00000400000000000000" pitchFamily="2" charset="-78"/>
              </a:rPr>
              <a:t>پردازشگر متن، کامپایلرها، مرورگرهای وب، سیستم‌های پایگاه داده، بازی‌های ویدیویی</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rtl="1">
              <a:lnSpc>
                <a:spcPct val="107000"/>
              </a:lnSpc>
              <a:spcBef>
                <a:spcPts val="0"/>
              </a:spcBef>
              <a:spcAft>
                <a:spcPts val="800"/>
              </a:spcAft>
              <a:buFont typeface="+mj-lt"/>
              <a:buAutoNum type="arabicPeriod"/>
              <a:tabLst>
                <a:tab pos="457200" algn="l"/>
              </a:tabLst>
            </a:pPr>
            <a:r>
              <a:rPr lang="ar-SA" sz="2400" b="1" dirty="0">
                <a:effectLst/>
                <a:latin typeface="Calibri" panose="020F0502020204030204" pitchFamily="34" charset="0"/>
                <a:ea typeface="Times New Roman" panose="02020603050405020304" pitchFamily="18" charset="0"/>
                <a:cs typeface="B Nazanin" panose="00000400000000000000" pitchFamily="2" charset="-78"/>
              </a:rPr>
              <a:t>کاربران</a:t>
            </a:r>
            <a:r>
              <a:rPr lang="ar-SA" sz="2400" dirty="0">
                <a:effectLst/>
                <a:latin typeface="Calibri" panose="020F0502020204030204" pitchFamily="34"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Calibri" panose="020F0502020204030204" pitchFamily="34" charset="0"/>
                <a:ea typeface="Times New Roman" panose="02020603050405020304" pitchFamily="18" charset="0"/>
                <a:cs typeface="B Nazanin" panose="00000400000000000000" pitchFamily="2" charset="-78"/>
              </a:rPr>
              <a:t>شامل افراد، ماشین‌ها و سایر کامپیوترها</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362B21A-8A5E-4F20-9A05-0BE89E8793A7}"/>
              </a:ext>
            </a:extLst>
          </p:cNvPr>
          <p:cNvSpPr>
            <a:spLocks noGrp="1" noChangeArrowheads="1"/>
          </p:cNvSpPr>
          <p:nvPr>
            <p:ph type="title" idx="4294967295"/>
          </p:nvPr>
        </p:nvSpPr>
        <p:spPr>
          <a:xfrm>
            <a:off x="1296988" y="207963"/>
            <a:ext cx="7192962" cy="576262"/>
          </a:xfrm>
        </p:spPr>
        <p:txBody>
          <a:bodyPr/>
          <a:lstStyle/>
          <a:p>
            <a:pPr eaLnBrk="1" hangingPunct="1"/>
            <a:r>
              <a:rPr lang="en-US" altLang="en-US" sz="2800" dirty="0"/>
              <a:t>Client Server Computing</a:t>
            </a:r>
          </a:p>
        </p:txBody>
      </p:sp>
      <p:sp>
        <p:nvSpPr>
          <p:cNvPr id="102403" name="Rectangle 4">
            <a:extLst>
              <a:ext uri="{FF2B5EF4-FFF2-40B4-BE49-F238E27FC236}">
                <a16:creationId xmlns:a16="http://schemas.microsoft.com/office/drawing/2014/main" id="{CF60D9FD-B67C-4C64-ACD2-8A9A5FAEFAE5}"/>
              </a:ext>
            </a:extLst>
          </p:cNvPr>
          <p:cNvSpPr>
            <a:spLocks noChangeArrowheads="1"/>
          </p:cNvSpPr>
          <p:nvPr/>
        </p:nvSpPr>
        <p:spPr bwMode="auto">
          <a:xfrm>
            <a:off x="412955" y="1017639"/>
            <a:ext cx="8076995" cy="482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08585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marL="0" marR="0" algn="r" rtl="1"/>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تحول سیستم‌های رایانه‌ای</a:t>
            </a:r>
            <a:endParaRPr lang="en-US" sz="2400" b="1" dirty="0">
              <a:effectLst/>
              <a:latin typeface="Times New Roman" panose="02020603050405020304" pitchFamily="18" charset="0"/>
              <a:ea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ترمینال‌های ساده</a:t>
            </a:r>
            <a:r>
              <a:rPr lang="en-US" sz="2000" b="1" dirty="0">
                <a:effectLst/>
                <a:latin typeface="Calibri" panose="020F0502020204030204" pitchFamily="34" charset="0"/>
                <a:ea typeface="Calibri" panose="020F0502020204030204" pitchFamily="34" charset="0"/>
                <a:cs typeface="B Nazanin" panose="00000400000000000000" pitchFamily="2" charset="-78"/>
              </a:rPr>
              <a:t> (Dumb Terminals)</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جای خود را به </a:t>
            </a:r>
            <a:r>
              <a:rPr lang="ar-SA" sz="2000" b="1" dirty="0">
                <a:effectLst/>
                <a:latin typeface="Calibri" panose="020F0502020204030204" pitchFamily="34" charset="0"/>
                <a:ea typeface="Calibri" panose="020F0502020204030204" pitchFamily="34" charset="0"/>
                <a:cs typeface="B Nazanin" panose="00000400000000000000" pitchFamily="2" charset="-78"/>
              </a:rPr>
              <a:t>رایانه‌های هوشمند</a:t>
            </a:r>
            <a:r>
              <a:rPr lang="en-US" sz="2000" b="1" dirty="0">
                <a:effectLst/>
                <a:latin typeface="Calibri" panose="020F0502020204030204" pitchFamily="34" charset="0"/>
                <a:ea typeface="Calibri" panose="020F0502020204030204" pitchFamily="34" charset="0"/>
                <a:cs typeface="B Nazanin" panose="00000400000000000000" pitchFamily="2" charset="-78"/>
              </a:rPr>
              <a:t> (Smart PCs)</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داده‌اند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امروزه بسیاری از سیستم‌ها به‌عنوان سرور عمل می‌کنند</a:t>
            </a:r>
            <a:r>
              <a:rPr lang="en-US" sz="2000" b="1"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سیستم‌های سرویس‌دهنده محاسباتی</a:t>
            </a:r>
            <a:r>
              <a:rPr lang="en-US" sz="2000" b="1" dirty="0">
                <a:effectLst/>
                <a:latin typeface="Calibri" panose="020F0502020204030204" pitchFamily="34" charset="0"/>
                <a:ea typeface="Calibri" panose="020F0502020204030204" pitchFamily="34" charset="0"/>
                <a:cs typeface="B Nazanin" panose="00000400000000000000" pitchFamily="2" charset="-78"/>
              </a:rPr>
              <a:t> (Compute-Server):</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ارائه خدماتی مانند پایگاه داده به کلاینت‌ها</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000" b="1" dirty="0">
                <a:effectLst/>
                <a:latin typeface="Calibri" panose="020F0502020204030204" pitchFamily="34" charset="0"/>
                <a:ea typeface="Calibri" panose="020F0502020204030204" pitchFamily="34" charset="0"/>
                <a:cs typeface="B Nazanin" panose="00000400000000000000" pitchFamily="2" charset="-78"/>
              </a:rPr>
              <a:t>سیستم‌های سرویس‌دهنده فایل</a:t>
            </a:r>
            <a:r>
              <a:rPr lang="en-US" sz="2000" b="1" dirty="0">
                <a:effectLst/>
                <a:latin typeface="Calibri" panose="020F0502020204030204" pitchFamily="34" charset="0"/>
                <a:ea typeface="Calibri" panose="020F0502020204030204" pitchFamily="34" charset="0"/>
                <a:cs typeface="B Nazanin" panose="00000400000000000000" pitchFamily="2" charset="-78"/>
              </a:rPr>
              <a:t> (File-Server):</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ارائه فضای ذخیره‌سازی و بازیابی فایل‌ها برای کلاینت‌ها</a:t>
            </a:r>
            <a:r>
              <a:rPr lang="en-US" sz="2000" dirty="0">
                <a:effectLst/>
                <a:latin typeface="Calibri" panose="020F0502020204030204" pitchFamily="34" charset="0"/>
                <a:ea typeface="Calibri" panose="020F0502020204030204" pitchFamily="34" charset="0"/>
                <a:cs typeface="B Nazanin" panose="00000400000000000000" pitchFamily="2" charset="-78"/>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04" name="Picture 1" descr="1_18.pdf">
            <a:extLst>
              <a:ext uri="{FF2B5EF4-FFF2-40B4-BE49-F238E27FC236}">
                <a16:creationId xmlns:a16="http://schemas.microsoft.com/office/drawing/2014/main" id="{3F572163-5430-4601-AD15-704330FF5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9172" y="4255710"/>
            <a:ext cx="5473984" cy="239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BB647B75-B333-4E93-8EF1-19CAA860382B}"/>
              </a:ext>
            </a:extLst>
          </p:cNvPr>
          <p:cNvSpPr>
            <a:spLocks noGrp="1" noChangeArrowheads="1"/>
          </p:cNvSpPr>
          <p:nvPr>
            <p:ph type="title" idx="4294967295"/>
          </p:nvPr>
        </p:nvSpPr>
        <p:spPr>
          <a:xfrm>
            <a:off x="1152525" y="212725"/>
            <a:ext cx="7394575" cy="576263"/>
          </a:xfrm>
        </p:spPr>
        <p:txBody>
          <a:bodyPr/>
          <a:lstStyle/>
          <a:p>
            <a:pPr eaLnBrk="1" hangingPunct="1"/>
            <a:r>
              <a:rPr lang="en-US" altLang="en-US" sz="2800" dirty="0"/>
              <a:t>Peer-to-Peer</a:t>
            </a:r>
          </a:p>
        </p:txBody>
      </p:sp>
      <p:sp>
        <p:nvSpPr>
          <p:cNvPr id="104451" name="Rectangle 3">
            <a:extLst>
              <a:ext uri="{FF2B5EF4-FFF2-40B4-BE49-F238E27FC236}">
                <a16:creationId xmlns:a16="http://schemas.microsoft.com/office/drawing/2014/main" id="{7366DDF6-F84D-4FDE-9942-CC6839DC10B1}"/>
              </a:ext>
            </a:extLst>
          </p:cNvPr>
          <p:cNvSpPr>
            <a:spLocks noGrp="1" noChangeArrowheads="1"/>
          </p:cNvSpPr>
          <p:nvPr>
            <p:ph type="body" idx="4294967295"/>
          </p:nvPr>
        </p:nvSpPr>
        <p:spPr>
          <a:xfrm>
            <a:off x="2622884" y="914400"/>
            <a:ext cx="6015790" cy="5606716"/>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مدل دیگری از سیستم توزیع شده</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P2P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تفاوتی بین کلاینت‌ها و سرورها وجود ندارد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عوض، تمام گره‌ها به عنوان همتا در نظر گرفته می‌شوند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هر گره می‌تواند به عنوان کلاینت، سرور یا هر دو عمل کند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گره باید به شبکه</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P2P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متصل شود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r" rtl="1">
              <a:lnSpc>
                <a:spcPct val="107000"/>
              </a:lnSpc>
              <a:spcBef>
                <a:spcPts val="0"/>
              </a:spcBef>
              <a:spcAft>
                <a:spcPts val="800"/>
              </a:spcAft>
              <a:buSzPts val="1000"/>
              <a:buFont typeface="Wingdings" panose="05000000000000000000" pitchFamily="2" charset="2"/>
              <a:buChar char=""/>
              <a:tabLst>
                <a:tab pos="13716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سرویس خود را با سرویس جستجوی مرکزی در شبکه ثبت می‌کند، یا</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gn="r" rtl="1">
              <a:lnSpc>
                <a:spcPct val="107000"/>
              </a:lnSpc>
              <a:spcBef>
                <a:spcPts val="0"/>
              </a:spcBef>
              <a:spcAft>
                <a:spcPts val="800"/>
              </a:spcAft>
              <a:buSzPts val="1000"/>
              <a:buFont typeface="Wingdings" panose="05000000000000000000" pitchFamily="2" charset="2"/>
              <a:buChar char=""/>
              <a:tabLst>
                <a:tab pos="13716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درخواست سرویس را از طریق پروتکل کشف ارسال کرده و به درخواست‌های سرویس پاسخ می‌دهد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مثال‌ها شامل</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Napster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و</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Gnutella</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و</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VoIP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مانند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Skype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هستند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4452" name="Picture 1" descr="1_19.pdf">
            <a:extLst>
              <a:ext uri="{FF2B5EF4-FFF2-40B4-BE49-F238E27FC236}">
                <a16:creationId xmlns:a16="http://schemas.microsoft.com/office/drawing/2014/main" id="{E2A18885-21B9-47B4-84C9-50C4EA2B2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26" y="4063707"/>
            <a:ext cx="2668587"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41386D3-7914-4E0D-BD20-DCD46A75AE38}"/>
              </a:ext>
            </a:extLst>
          </p:cNvPr>
          <p:cNvSpPr>
            <a:spLocks noGrp="1" noChangeArrowheads="1"/>
          </p:cNvSpPr>
          <p:nvPr>
            <p:ph type="title" idx="4294967295"/>
          </p:nvPr>
        </p:nvSpPr>
        <p:spPr>
          <a:xfrm>
            <a:off x="955675" y="198438"/>
            <a:ext cx="8123238" cy="576262"/>
          </a:xfrm>
        </p:spPr>
        <p:txBody>
          <a:bodyPr/>
          <a:lstStyle/>
          <a:p>
            <a:pPr eaLnBrk="1" hangingPunct="1"/>
            <a:r>
              <a:rPr lang="en-US" altLang="en-US" sz="2800" dirty="0"/>
              <a:t>Cloud Computing</a:t>
            </a:r>
          </a:p>
        </p:txBody>
      </p:sp>
      <p:sp>
        <p:nvSpPr>
          <p:cNvPr id="106499" name="Rectangle 3">
            <a:extLst>
              <a:ext uri="{FF2B5EF4-FFF2-40B4-BE49-F238E27FC236}">
                <a16:creationId xmlns:a16="http://schemas.microsoft.com/office/drawing/2014/main" id="{63BBC9B6-44FC-4182-AE85-87D204920BBC}"/>
              </a:ext>
            </a:extLst>
          </p:cNvPr>
          <p:cNvSpPr>
            <a:spLocks noGrp="1" noChangeArrowheads="1"/>
          </p:cNvSpPr>
          <p:nvPr>
            <p:ph type="body" idx="4294967295"/>
          </p:nvPr>
        </p:nvSpPr>
        <p:spPr>
          <a:xfrm>
            <a:off x="427704" y="958645"/>
            <a:ext cx="8347586" cy="5700917"/>
          </a:xfrm>
        </p:spPr>
        <p:txBody>
          <a:bodyPr/>
          <a:lstStyle/>
          <a:p>
            <a:pPr marL="0" marR="0" algn="r" rtl="1">
              <a:lnSpc>
                <a:spcPct val="107000"/>
              </a:lnSpc>
              <a:spcBef>
                <a:spcPts val="0"/>
              </a:spcBef>
              <a:spcAft>
                <a:spcPts val="800"/>
              </a:spcAft>
            </a:pP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محاسبات ابری</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ارائه محاسبات، ذخیره‌سازی و حتی برنامه‌ها به عنوان سرویس از طریق یک شبکه</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توسعه منطقی از مجازی‌سازی است زیرا از مجازی‌سازی به عنوان پایه برای عملکرد خود استفاده می‌کند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Amazon EC2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هزاران سرور، میلیون‌ها ماشین مجازی و پتابایت‌ها ذخیره‌سازی در سراسر اینترنت دارد و پرداخت بر اساس استفاده است</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41386D3-7914-4E0D-BD20-DCD46A75AE38}"/>
              </a:ext>
            </a:extLst>
          </p:cNvPr>
          <p:cNvSpPr>
            <a:spLocks noGrp="1" noChangeArrowheads="1"/>
          </p:cNvSpPr>
          <p:nvPr>
            <p:ph type="title" idx="4294967295"/>
          </p:nvPr>
        </p:nvSpPr>
        <p:spPr>
          <a:xfrm>
            <a:off x="955675" y="198438"/>
            <a:ext cx="8123238" cy="576262"/>
          </a:xfrm>
        </p:spPr>
        <p:txBody>
          <a:bodyPr/>
          <a:lstStyle/>
          <a:p>
            <a:pPr eaLnBrk="1" hangingPunct="1"/>
            <a:r>
              <a:rPr lang="en-US" altLang="en-US" sz="2800" dirty="0"/>
              <a:t>Cloud Computing – Many Types</a:t>
            </a:r>
          </a:p>
        </p:txBody>
      </p:sp>
      <p:sp>
        <p:nvSpPr>
          <p:cNvPr id="106499" name="Rectangle 3">
            <a:extLst>
              <a:ext uri="{FF2B5EF4-FFF2-40B4-BE49-F238E27FC236}">
                <a16:creationId xmlns:a16="http://schemas.microsoft.com/office/drawing/2014/main" id="{63BBC9B6-44FC-4182-AE85-87D204920BBC}"/>
              </a:ext>
            </a:extLst>
          </p:cNvPr>
          <p:cNvSpPr>
            <a:spLocks noGrp="1" noChangeArrowheads="1"/>
          </p:cNvSpPr>
          <p:nvPr>
            <p:ph type="body" idx="4294967295"/>
          </p:nvPr>
        </p:nvSpPr>
        <p:spPr>
          <a:xfrm>
            <a:off x="338480" y="889140"/>
            <a:ext cx="8411469" cy="5275123"/>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انواع مختلف ابر</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ابر عمومی</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دسترس هر کسی که حاضر به پرداخت باشد از طریق اینترنت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ابر خصوصی</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توسط یک شرکت برای استفاده داخلی همان شرکت اجرا می‌شود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ابر هیبریدی</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شامل اجزای ابر عمومی و خصوصی</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نرم‌افزار به عنوان سرویس</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(SaaS)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یک یا چند برنامه در دسترس از طریق اینترنت (مانند پردازشگر متن)</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پلتفرم به عنوان سرویس</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(PaaS)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پشته نرم‌افزاری آماده برای استفاده از برنامه‌ها از طریق اینترنت (مثلاً سرور پایگاه داده)</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زیرساخت به عنوان سرویس</a:t>
            </a:r>
            <a:r>
              <a:rPr lang="en-US" sz="2400" b="1" dirty="0">
                <a:effectLst/>
                <a:latin typeface="Times New Roman" panose="02020603050405020304" pitchFamily="18" charset="0"/>
                <a:ea typeface="Times New Roman" panose="02020603050405020304" pitchFamily="18" charset="0"/>
                <a:cs typeface="B Nazanin" panose="00000400000000000000" pitchFamily="2" charset="-78"/>
              </a:rPr>
              <a:t> (IaaS)</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سرورها یا ذخیره‌سازی در دسترس از طریق اینترنت (مانند ذخیره‌سازی برای استفاده پشتیبان)</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8565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FD6537A6-ABBB-418B-A303-F33ED361BE06}"/>
              </a:ext>
            </a:extLst>
          </p:cNvPr>
          <p:cNvSpPr>
            <a:spLocks noGrp="1" noChangeArrowheads="1"/>
          </p:cNvSpPr>
          <p:nvPr>
            <p:ph type="body" idx="4294967295"/>
          </p:nvPr>
        </p:nvSpPr>
        <p:spPr>
          <a:xfrm>
            <a:off x="323850" y="796925"/>
            <a:ext cx="8123238" cy="2559223"/>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محیط‌های محاسبات ابری</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محیط‌های محاسبات ابری شامل سیستم‌عامل‌های سنتی، به علاوه ماشین‌های مجازی، به علاوه ابزارهای مدیریت ابری</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اتصال اینترنتی به امنیت نیاز دارد مانند فایروال‌ها</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متعادل‌کننده بار ترافیک را بین چندین برنامه تقسیم می‌کند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8547" name="Picture 1" descr="1_21.pdf">
            <a:extLst>
              <a:ext uri="{FF2B5EF4-FFF2-40B4-BE49-F238E27FC236}">
                <a16:creationId xmlns:a16="http://schemas.microsoft.com/office/drawing/2014/main" id="{013FD59D-83E6-4294-8C1F-125F5B808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0941" y="3152273"/>
            <a:ext cx="4402988" cy="34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D4B5261-AC9E-4876-9921-245A28370181}"/>
              </a:ext>
            </a:extLst>
          </p:cNvPr>
          <p:cNvSpPr txBox="1">
            <a:spLocks noChangeArrowheads="1"/>
          </p:cNvSpPr>
          <p:nvPr/>
        </p:nvSpPr>
        <p:spPr bwMode="auto">
          <a:xfrm>
            <a:off x="1020762" y="220663"/>
            <a:ext cx="81232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a:lstStyle>
          <a:p>
            <a:pPr eaLnBrk="1" hangingPunct="1">
              <a:defRPr/>
            </a:pPr>
            <a:r>
              <a:rPr lang="en-US" altLang="en-US" sz="2800" kern="0" dirty="0"/>
              <a:t>Cloud Computing (cont.)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2697C8B9-0041-4830-8C83-5FF8CFAF01C1}"/>
              </a:ext>
            </a:extLst>
          </p:cNvPr>
          <p:cNvSpPr>
            <a:spLocks noGrp="1" noChangeArrowheads="1"/>
          </p:cNvSpPr>
          <p:nvPr>
            <p:ph type="title" idx="4294967295"/>
          </p:nvPr>
        </p:nvSpPr>
        <p:spPr>
          <a:xfrm>
            <a:off x="1058863" y="73025"/>
            <a:ext cx="8229600" cy="711200"/>
          </a:xfrm>
        </p:spPr>
        <p:txBody>
          <a:bodyPr/>
          <a:lstStyle/>
          <a:p>
            <a:r>
              <a:rPr lang="en-US" altLang="en-US" sz="2800" dirty="0"/>
              <a:t>Real-Time Embedded Systems</a:t>
            </a:r>
          </a:p>
        </p:txBody>
      </p:sp>
      <p:sp>
        <p:nvSpPr>
          <p:cNvPr id="110595" name="Content Placeholder 2">
            <a:extLst>
              <a:ext uri="{FF2B5EF4-FFF2-40B4-BE49-F238E27FC236}">
                <a16:creationId xmlns:a16="http://schemas.microsoft.com/office/drawing/2014/main" id="{265F30E9-05CB-4D61-971C-5E1743F20FFE}"/>
              </a:ext>
            </a:extLst>
          </p:cNvPr>
          <p:cNvSpPr>
            <a:spLocks noGrp="1" noChangeArrowheads="1"/>
          </p:cNvSpPr>
          <p:nvPr>
            <p:ph idx="4294967295"/>
          </p:nvPr>
        </p:nvSpPr>
        <p:spPr>
          <a:xfrm>
            <a:off x="457199" y="988143"/>
            <a:ext cx="8229599" cy="5368412"/>
          </a:xfrm>
        </p:spPr>
        <p:txBody>
          <a:bodyPr/>
          <a:lstStyle/>
          <a:p>
            <a:pPr marL="0" marR="0" algn="r" rtl="1">
              <a:lnSpc>
                <a:spcPct val="107000"/>
              </a:lnSpc>
              <a:spcBef>
                <a:spcPts val="0"/>
              </a:spcBef>
              <a:spcAft>
                <a:spcPts val="800"/>
              </a:spcAft>
            </a:pP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سیستم‌های </a:t>
            </a:r>
            <a:r>
              <a:rPr lang="fa-IR" sz="2400" b="1" dirty="0">
                <a:latin typeface="Times New Roman" panose="02020603050405020304" pitchFamily="18" charset="0"/>
                <a:ea typeface="Times New Roman" panose="02020603050405020304" pitchFamily="18" charset="0"/>
                <a:cs typeface="B Nazanin" panose="00000400000000000000" pitchFamily="2" charset="-78"/>
              </a:rPr>
              <a:t>تعبیه(جاساز)</a:t>
            </a:r>
            <a:r>
              <a:rPr lang="ar-SA" sz="2400" b="1" dirty="0">
                <a:effectLst/>
                <a:latin typeface="Times New Roman" panose="02020603050405020304" pitchFamily="18" charset="0"/>
                <a:ea typeface="Times New Roman" panose="02020603050405020304" pitchFamily="18" charset="0"/>
                <a:cs typeface="B Nazanin" panose="00000400000000000000" pitchFamily="2" charset="-78"/>
              </a:rPr>
              <a:t> شده بلادرنگ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رایج‌ترین نوع کامپیوترها</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بسیار متنوع هستند، سیستم‌عامل‌های خاص، سیستم‌عامل‌های محدود و سیستم‌عامل‌های بلادرنگ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استفاده آن‌ها در حال گسترش است</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بسیاری دیگر از محیط‌های محاسباتی خاص نیز وجود دارند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بعضی از آن‌ها سیستم‌عامل دارند، برخی بدون سیستم‌عامل وظایف خود را انجام می‌دهند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سیستم‌عامل بلادرنگ دارای محدودیت‌های زمانی مشخص و ثابت است</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پردازش باید درون محدودیت زمانی انجام شود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عملکرد صحیح تنها در صورتی است که محدودیت‌ها رعایت شوند</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2E44F3F0-E6BE-450E-AA66-38706C8ED153}"/>
              </a:ext>
            </a:extLst>
          </p:cNvPr>
          <p:cNvSpPr>
            <a:spLocks noGrp="1" noChangeArrowheads="1"/>
          </p:cNvSpPr>
          <p:nvPr>
            <p:ph type="title" idx="4294967295"/>
          </p:nvPr>
        </p:nvSpPr>
        <p:spPr>
          <a:xfrm>
            <a:off x="982663" y="201613"/>
            <a:ext cx="7704137" cy="576262"/>
          </a:xfrm>
        </p:spPr>
        <p:txBody>
          <a:bodyPr/>
          <a:lstStyle/>
          <a:p>
            <a:r>
              <a:rPr lang="en-US" altLang="en-US" sz="2800"/>
              <a:t>Free and Open-Source Operating Systems</a:t>
            </a:r>
          </a:p>
        </p:txBody>
      </p:sp>
      <p:sp>
        <p:nvSpPr>
          <p:cNvPr id="111619" name="Content Placeholder 2">
            <a:extLst>
              <a:ext uri="{FF2B5EF4-FFF2-40B4-BE49-F238E27FC236}">
                <a16:creationId xmlns:a16="http://schemas.microsoft.com/office/drawing/2014/main" id="{4884E438-06FD-4EC5-ACD4-9B0F212ABB7B}"/>
              </a:ext>
            </a:extLst>
          </p:cNvPr>
          <p:cNvSpPr>
            <a:spLocks noGrp="1" noChangeArrowheads="1"/>
          </p:cNvSpPr>
          <p:nvPr>
            <p:ph idx="4294967295"/>
          </p:nvPr>
        </p:nvSpPr>
        <p:spPr>
          <a:xfrm>
            <a:off x="442453" y="899652"/>
            <a:ext cx="8244348" cy="5442154"/>
          </a:xfrm>
        </p:spPr>
        <p:txBody>
          <a:bodyPr/>
          <a:lstStyle/>
          <a:p>
            <a:pPr marL="0" marR="0" algn="r" rtl="1">
              <a:lnSpc>
                <a:spcPct val="107000"/>
              </a:lnSpc>
              <a:spcBef>
                <a:spcPts val="0"/>
              </a:spcBef>
              <a:spcAft>
                <a:spcPts val="800"/>
              </a:spcAft>
            </a:pPr>
            <a:r>
              <a:rPr lang="ar-SA" sz="2800" b="1" dirty="0">
                <a:effectLst/>
                <a:latin typeface="Times New Roman" panose="02020603050405020304" pitchFamily="18" charset="0"/>
                <a:ea typeface="Times New Roman" panose="02020603050405020304" pitchFamily="18" charset="0"/>
                <a:cs typeface="B Nazanin" panose="00000400000000000000" pitchFamily="2" charset="-78"/>
              </a:rPr>
              <a:t>نرم‌افزارهای متن‌باز</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سیستم‌عامل‌هایی که به صورت کد منبع در دسترس قرار دارند، نه فقط در قالب باینری بسته و اختصاصی</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مخالف با حرکت حفاظت از کپی و مدیریت حقوق دیجیتال</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(DRM)</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این حرکت توسط بنیاد نرم‌افزار آزاد</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(FSF)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و ریچارد استالمن آغاز شد که مجوز عمومی گنو</a:t>
            </a:r>
            <a:r>
              <a:rPr lang="en-US" sz="2800" dirty="0">
                <a:effectLst/>
                <a:latin typeface="Times New Roman" panose="02020603050405020304" pitchFamily="18" charset="0"/>
                <a:ea typeface="Times New Roman" panose="02020603050405020304" pitchFamily="18" charset="0"/>
                <a:cs typeface="B Nazanin" panose="00000400000000000000" pitchFamily="2" charset="-78"/>
              </a:rPr>
              <a:t> (GPL) </a:t>
            </a: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با مفهوم "کپی‌لفت" دارد</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2800" dirty="0">
                <a:effectLst/>
                <a:latin typeface="Times New Roman" panose="02020603050405020304" pitchFamily="18" charset="0"/>
                <a:ea typeface="Times New Roman" panose="02020603050405020304" pitchFamily="18" charset="0"/>
                <a:cs typeface="B Nazanin" panose="00000400000000000000" pitchFamily="2" charset="-78"/>
              </a:rPr>
              <a:t>نرم‌افزار آزاد و نرم‌افزار متن‌باز دو ایده متفاوت هستند که توسط گروه‌های مختلف از افراد حمایت می‌شوند</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r" rtl="1">
              <a:lnSpc>
                <a:spcPct val="107000"/>
              </a:lnSpc>
              <a:spcBef>
                <a:spcPts val="0"/>
              </a:spcBef>
              <a:spcAft>
                <a:spcPts val="800"/>
              </a:spcAft>
              <a:buSzPts val="1000"/>
              <a:buFont typeface="Wingdings" panose="05000000000000000000" pitchFamily="2" charset="2"/>
              <a:buChar char=""/>
              <a:tabLst>
                <a:tab pos="1371600" algn="l"/>
              </a:tabLst>
            </a:pPr>
            <a:r>
              <a:rPr lang="ar-SA" sz="2800" u="sng" dirty="0">
                <a:solidFill>
                  <a:srgbClr val="0000FF"/>
                </a:solidFill>
                <a:effectLst/>
                <a:latin typeface="Times New Roman" panose="02020603050405020304" pitchFamily="18" charset="0"/>
                <a:ea typeface="Times New Roman" panose="02020603050405020304" pitchFamily="18" charset="0"/>
                <a:cs typeface="B Nazanin" panose="00000400000000000000" pitchFamily="2" charset="-78"/>
                <a:hlinkClick r:id="rId3"/>
              </a:rPr>
              <a:t>لینک فلسفه نرم‌افزار آزاد</a:t>
            </a:r>
            <a:endParaRPr lang="en-US" dirty="0">
              <a:effectLst/>
              <a:latin typeface="Calibri" panose="020F0502020204030204" pitchFamily="34" charset="0"/>
              <a:ea typeface="Calibri" panose="020F0502020204030204" pitchFamily="34" charset="0"/>
              <a:cs typeface="Arial" panose="020B0604020202020204" pitchFamily="34" charset="0"/>
            </a:endParaRPr>
          </a:p>
          <a:p>
            <a:pPr lvl="2"/>
            <a:r>
              <a:rPr lang="en-US" altLang="en-US" sz="2400" dirty="0">
                <a:solidFill>
                  <a:srgbClr val="663300"/>
                </a:solidFill>
              </a:rPr>
              <a:t>http://gnu.org/philosophy/open-source-misses-the-point.html/</a:t>
            </a:r>
            <a:endParaRPr lang="en-US" altLang="en-US" sz="2400" b="1" dirty="0">
              <a:solidFill>
                <a:srgbClr val="663300"/>
              </a:solidFill>
            </a:endParaRPr>
          </a:p>
          <a:p>
            <a:endParaRPr lang="en-US" altLang="en-US" sz="2400" dirty="0">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2E44F3F0-E6BE-450E-AA66-38706C8ED153}"/>
              </a:ext>
            </a:extLst>
          </p:cNvPr>
          <p:cNvSpPr>
            <a:spLocks noGrp="1" noChangeArrowheads="1"/>
          </p:cNvSpPr>
          <p:nvPr>
            <p:ph type="title" idx="4294967295"/>
          </p:nvPr>
        </p:nvSpPr>
        <p:spPr>
          <a:xfrm>
            <a:off x="982663" y="201613"/>
            <a:ext cx="7704137" cy="576262"/>
          </a:xfrm>
        </p:spPr>
        <p:txBody>
          <a:bodyPr/>
          <a:lstStyle/>
          <a:p>
            <a:r>
              <a:rPr lang="en-US" altLang="en-US" sz="2800"/>
              <a:t>Free and Open-Source Operating Systems</a:t>
            </a:r>
          </a:p>
        </p:txBody>
      </p:sp>
      <p:sp>
        <p:nvSpPr>
          <p:cNvPr id="111619" name="Content Placeholder 2">
            <a:extLst>
              <a:ext uri="{FF2B5EF4-FFF2-40B4-BE49-F238E27FC236}">
                <a16:creationId xmlns:a16="http://schemas.microsoft.com/office/drawing/2014/main" id="{4884E438-06FD-4EC5-ACD4-9B0F212ABB7B}"/>
              </a:ext>
            </a:extLst>
          </p:cNvPr>
          <p:cNvSpPr>
            <a:spLocks noGrp="1" noChangeArrowheads="1"/>
          </p:cNvSpPr>
          <p:nvPr>
            <p:ph idx="4294967295"/>
          </p:nvPr>
        </p:nvSpPr>
        <p:spPr>
          <a:xfrm>
            <a:off x="535505" y="934608"/>
            <a:ext cx="7998895" cy="4829605"/>
          </a:xfrm>
        </p:spPr>
        <p:txBody>
          <a:bodyPr/>
          <a:lstStyle/>
          <a:p>
            <a:pPr marL="0" marR="0" algn="r" rtl="1">
              <a:lnSpc>
                <a:spcPct val="107000"/>
              </a:lnSpc>
              <a:spcBef>
                <a:spcPts val="0"/>
              </a:spcBef>
              <a:spcAft>
                <a:spcPts val="800"/>
              </a:spcAft>
            </a:pP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نمونه‌ها شامل</a:t>
            </a:r>
            <a:r>
              <a:rPr lang="en-US" sz="3200" b="1" dirty="0">
                <a:effectLst/>
                <a:latin typeface="Times New Roman" panose="02020603050405020304" pitchFamily="18" charset="0"/>
                <a:ea typeface="Times New Roman" panose="02020603050405020304" pitchFamily="18" charset="0"/>
                <a:cs typeface="B Nazanin" panose="00000400000000000000" pitchFamily="2" charset="-78"/>
              </a:rPr>
              <a:t> GNU/Linux </a:t>
            </a: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و</a:t>
            </a:r>
            <a:r>
              <a:rPr lang="en-US" sz="3200" b="1" dirty="0">
                <a:effectLst/>
                <a:latin typeface="Times New Roman" panose="02020603050405020304" pitchFamily="18" charset="0"/>
                <a:ea typeface="Times New Roman" panose="02020603050405020304" pitchFamily="18" charset="0"/>
                <a:cs typeface="B Nazanin" panose="00000400000000000000" pitchFamily="2" charset="-78"/>
              </a:rPr>
              <a:t> BSD UNIX </a:t>
            </a: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شامل هسته</a:t>
            </a:r>
            <a:r>
              <a:rPr lang="en-US" sz="3200" b="1" dirty="0">
                <a:effectLst/>
                <a:latin typeface="Times New Roman" panose="02020603050405020304" pitchFamily="18" charset="0"/>
                <a:ea typeface="Times New Roman" panose="02020603050405020304" pitchFamily="18" charset="0"/>
                <a:cs typeface="B Nazanin" panose="00000400000000000000" pitchFamily="2" charset="-78"/>
              </a:rPr>
              <a:t> macOS</a:t>
            </a:r>
            <a:r>
              <a:rPr lang="ar-SA" sz="3200" b="1" dirty="0">
                <a:effectLst/>
                <a:latin typeface="Times New Roman" panose="02020603050405020304" pitchFamily="18" charset="0"/>
                <a:ea typeface="Times New Roman" panose="02020603050405020304" pitchFamily="18" charset="0"/>
                <a:cs typeface="B Nazanin" panose="00000400000000000000" pitchFamily="2" charset="-78"/>
              </a:rPr>
              <a:t>، و بسیاری دیگر</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می‌توان از ماشین مجازی مانند</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VMware Player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رایگان برای ویندوز</a:t>
            </a:r>
            <a:r>
              <a:rPr lang="en-US" sz="3200" dirty="0" err="1">
                <a:effectLst/>
                <a:latin typeface="Times New Roman" panose="02020603050405020304" pitchFamily="18" charset="0"/>
                <a:ea typeface="Times New Roman" panose="02020603050405020304" pitchFamily="18" charset="0"/>
                <a:cs typeface="B Nazanin" panose="00000400000000000000" pitchFamily="2" charset="-78"/>
              </a:rPr>
              <a:t>Virtualbox</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متن‌باز و رایگان در بسیاری از پلتفرم‌ها</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3200" u="sng" dirty="0">
                <a:solidFill>
                  <a:srgbClr val="0000FF"/>
                </a:solidFill>
                <a:effectLst/>
                <a:latin typeface="Times New Roman" panose="02020603050405020304" pitchFamily="18" charset="0"/>
                <a:ea typeface="Times New Roman" panose="02020603050405020304" pitchFamily="18" charset="0"/>
                <a:cs typeface="B Nazanin" panose="00000400000000000000" pitchFamily="2" charset="-78"/>
                <a:hlinkClick r:id="rId3"/>
              </a:rPr>
              <a:t>لینک</a:t>
            </a:r>
            <a:r>
              <a:rPr lang="en-US" sz="3200" u="sng" dirty="0">
                <a:solidFill>
                  <a:srgbClr val="0000FF"/>
                </a:solidFill>
                <a:effectLst/>
                <a:latin typeface="Times New Roman" panose="02020603050405020304" pitchFamily="18" charset="0"/>
                <a:ea typeface="Times New Roman" panose="02020603050405020304" pitchFamily="18" charset="0"/>
                <a:cs typeface="B Nazanin" panose="00000400000000000000" pitchFamily="2" charset="-78"/>
                <a:hlinkClick r:id="rId3"/>
              </a:rPr>
              <a:t> </a:t>
            </a:r>
            <a:r>
              <a:rPr lang="en-US" sz="3200" u="sng" dirty="0" err="1">
                <a:solidFill>
                  <a:srgbClr val="0000FF"/>
                </a:solidFill>
                <a:effectLst/>
                <a:latin typeface="Times New Roman" panose="02020603050405020304" pitchFamily="18" charset="0"/>
                <a:ea typeface="Times New Roman" panose="02020603050405020304" pitchFamily="18" charset="0"/>
                <a:cs typeface="B Nazanin" panose="00000400000000000000" pitchFamily="2" charset="-78"/>
                <a:hlinkClick r:id="rId3"/>
              </a:rPr>
              <a:t>Virtualbox</a:t>
            </a:r>
            <a:r>
              <a:rPr lang="en-US" sz="32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استفاده کرد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gn="r" rtl="1">
              <a:lnSpc>
                <a:spcPct val="107000"/>
              </a:lnSpc>
              <a:spcBef>
                <a:spcPts val="0"/>
              </a:spcBef>
              <a:spcAft>
                <a:spcPts val="800"/>
              </a:spcAft>
              <a:buSzPts val="1000"/>
              <a:buFont typeface="Courier New" panose="02070309020205020404" pitchFamily="49" charset="0"/>
              <a:buChar char="o"/>
              <a:tabLst>
                <a:tab pos="914400" algn="l"/>
              </a:tabLst>
            </a:pPr>
            <a:r>
              <a:rPr lang="ar-SA" sz="3200" dirty="0">
                <a:effectLst/>
                <a:latin typeface="Times New Roman" panose="02020603050405020304" pitchFamily="18" charset="0"/>
                <a:ea typeface="Times New Roman" panose="02020603050405020304" pitchFamily="18" charset="0"/>
                <a:cs typeface="B Nazanin" panose="00000400000000000000" pitchFamily="2" charset="-78"/>
              </a:rPr>
              <a:t>برای اجرای سیستم‌عامل‌های مهمان به منظور کاوش</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4570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CECFDC0-04E7-4125-BDC9-A8852EAD52A0}"/>
              </a:ext>
            </a:extLst>
          </p:cNvPr>
          <p:cNvSpPr>
            <a:spLocks noGrp="1" noChangeArrowheads="1"/>
          </p:cNvSpPr>
          <p:nvPr>
            <p:ph type="title" idx="4294967295"/>
          </p:nvPr>
        </p:nvSpPr>
        <p:spPr>
          <a:xfrm>
            <a:off x="1033463" y="198438"/>
            <a:ext cx="7534275" cy="576262"/>
          </a:xfrm>
        </p:spPr>
        <p:txBody>
          <a:bodyPr/>
          <a:lstStyle/>
          <a:p>
            <a:pPr eaLnBrk="1" hangingPunct="1"/>
            <a:r>
              <a:rPr lang="en-US" altLang="en-US"/>
              <a:t>The Study of Operating Systems</a:t>
            </a:r>
          </a:p>
        </p:txBody>
      </p:sp>
      <p:sp>
        <p:nvSpPr>
          <p:cNvPr id="113667" name="Rectangle 1">
            <a:extLst>
              <a:ext uri="{FF2B5EF4-FFF2-40B4-BE49-F238E27FC236}">
                <a16:creationId xmlns:a16="http://schemas.microsoft.com/office/drawing/2014/main" id="{A9ADB72A-C379-40B9-96E3-D4FAFB9F20C1}"/>
              </a:ext>
            </a:extLst>
          </p:cNvPr>
          <p:cNvSpPr>
            <a:spLocks noChangeArrowheads="1"/>
          </p:cNvSpPr>
          <p:nvPr/>
        </p:nvSpPr>
        <p:spPr bwMode="auto">
          <a:xfrm>
            <a:off x="202077" y="774700"/>
            <a:ext cx="8790365" cy="6083299"/>
          </a:xfrm>
          <a:prstGeom prst="rect">
            <a:avLst/>
          </a:prstGeom>
          <a:solidFill>
            <a:srgbClr val="CEEBFA"/>
          </a:solidFill>
          <a:ln w="9525" algn="ctr">
            <a:solidFill>
              <a:schemeClr val="tx1"/>
            </a:solidFill>
            <a:round/>
            <a:headEnd/>
            <a:tailEnd/>
          </a:ln>
        </p:spPr>
        <p:txBody>
          <a:bodyPr wrap="none"/>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endParaRPr kumimoji="0" lang="en-US" altLang="en-US" sz="1600" dirty="0">
              <a:latin typeface="Verdana" panose="020B0604030504040204" pitchFamily="34" charset="0"/>
            </a:endParaRPr>
          </a:p>
        </p:txBody>
      </p:sp>
      <p:sp>
        <p:nvSpPr>
          <p:cNvPr id="7" name="TextBox 6">
            <a:extLst>
              <a:ext uri="{FF2B5EF4-FFF2-40B4-BE49-F238E27FC236}">
                <a16:creationId xmlns:a16="http://schemas.microsoft.com/office/drawing/2014/main" id="{50B0D532-2330-4E72-B589-331B29B5997A}"/>
              </a:ext>
            </a:extLst>
          </p:cNvPr>
          <p:cNvSpPr txBox="1"/>
          <p:nvPr/>
        </p:nvSpPr>
        <p:spPr>
          <a:xfrm>
            <a:off x="293012" y="980075"/>
            <a:ext cx="8598391" cy="4893647"/>
          </a:xfrm>
          <a:prstGeom prst="rect">
            <a:avLst/>
          </a:prstGeom>
          <a:noFill/>
        </p:spPr>
        <p:txBody>
          <a:bodyPr wrap="square">
            <a:spAutoFit/>
          </a:bodyPr>
          <a:lstStyle/>
          <a:p>
            <a:pPr marL="285750" indent="-285750" algn="r" rtl="1">
              <a:spcBef>
                <a:spcPct val="0"/>
              </a:spcBef>
              <a:buClrTx/>
              <a:buSzTx/>
              <a:buFont typeface="Arial" panose="020B0604020202020204" pitchFamily="34" charset="0"/>
              <a:buChar char="•"/>
            </a:pP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جنبش نرم‌افزار متن‌باز باعث شده است که بسیاری از سیستم‌عامل‌ها هم در قالب کد منبع و هم باینری (قابل اجرا) در دسترس قرار گیرند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fa-IR"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spcBef>
                <a:spcPct val="0"/>
              </a:spcBef>
              <a:buClrTx/>
              <a:buSzTx/>
            </a:pP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فهرست سیستم‌عامل‌هایی که در هر دو فرمت در دسترس هستند شامل لینوکس،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BSD UNIX</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Solaris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و بخشی از</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macOS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می‌شود</a:t>
            </a:r>
            <a:endParaRPr lang="fa-IR"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spcBef>
                <a:spcPct val="0"/>
              </a:spcBef>
              <a:buClrTx/>
              <a:buSzTx/>
            </a:pP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دسترسی به کد منبع به ما این امکان را می‌دهد که سیستم‌عامل‌ها را از درون بررسی کنیم. سوالاتی که قبلاً تنها با مطالعه مستندات یا رفتار یک سیستم‌عامل قابل پاسخ‌گویی بودند، اکنون می‌توانیم با بررسی کد خود سیستم‌عامل پاسخ دهیم</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fa-IR"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spcBef>
                <a:spcPct val="0"/>
              </a:spcBef>
              <a:buClrTx/>
              <a:buSzTx/>
            </a:pP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فهرست گسترده اما ناقص پروژه‌های سیستم‌عامل متن‌باز از </a:t>
            </a:r>
            <a:r>
              <a:rPr lang="ar-SA" sz="2400" u="sng" dirty="0">
                <a:solidFill>
                  <a:srgbClr val="0000FF"/>
                </a:solidFill>
                <a:effectLst/>
                <a:latin typeface="Times New Roman" panose="02020603050405020304" pitchFamily="18" charset="0"/>
                <a:ea typeface="Times New Roman" panose="02020603050405020304" pitchFamily="18" charset="0"/>
                <a:cs typeface="B Nazanin" panose="00000400000000000000" pitchFamily="2" charset="-78"/>
                <a:hlinkClick r:id="rId3"/>
              </a:rPr>
              <a:t>این لینک</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در دسترس است</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علاوه بر این، ظهور مجازی‌سازی به عنوان یک عملکرد رایج (و اغلب رایگان) رایانه‌ای، امکان اجرای چندین سیستم‌عامل را بر روی یک سیستم اصلی فراهم می‌کند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fa-IR" sz="24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spcBef>
                <a:spcPct val="0"/>
              </a:spcBef>
              <a:buClrTx/>
              <a:buSzTx/>
            </a:pP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 • </a:t>
            </a:r>
            <a:r>
              <a:rPr lang="ar-SA" sz="2400" dirty="0">
                <a:effectLst/>
                <a:latin typeface="Times New Roman" panose="02020603050405020304" pitchFamily="18" charset="0"/>
                <a:ea typeface="Times New Roman" panose="02020603050405020304" pitchFamily="18" charset="0"/>
                <a:cs typeface="B Nazanin" panose="00000400000000000000" pitchFamily="2" charset="-78"/>
              </a:rPr>
              <a:t>ظهور سیستم‌عامل‌های متن‌باز همچنین مهاجرت از دانش‌آموز به توسعه‌دهنده سیستم‌عامل را آسان‌تر کرده است. با برخی دانش، تلاش و اتصال به اینترنت، یک دانش‌آموز حتی می‌تواند توزیع جدیدی از سیستم‌عامل ایجاد کند</a:t>
            </a:r>
            <a:r>
              <a:rPr lang="en-US" sz="2400" dirty="0">
                <a:effectLst/>
                <a:latin typeface="Times New Roman" panose="02020603050405020304" pitchFamily="18" charset="0"/>
                <a:ea typeface="Times New Roman" panose="02020603050405020304" pitchFamily="18" charset="0"/>
                <a:cs typeface="B Nazanin" panose="00000400000000000000" pitchFamily="2" charset="-78"/>
              </a:rPr>
              <a:t>.</a:t>
            </a:r>
            <a:endParaRPr kumimoji="0" lang="en-US" altLang="en-US" sz="2000" b="1" dirty="0">
              <a:latin typeface="Verdana" panose="020B060403050404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8ED826-3203-40F8-B0D3-237827F65346}"/>
              </a:ext>
            </a:extLst>
          </p:cNvPr>
          <p:cNvSpPr>
            <a:spLocks noGrp="1" noChangeArrowheads="1"/>
          </p:cNvSpPr>
          <p:nvPr>
            <p:ph type="ctrTitle"/>
          </p:nvPr>
        </p:nvSpPr>
        <p:spPr/>
        <p:txBody>
          <a:bodyPr/>
          <a:lstStyle/>
          <a:p>
            <a:pPr eaLnBrk="1" hangingPunct="1"/>
            <a:r>
              <a:rPr lang="en-US" altLang="en-US"/>
              <a:t>End of Chapter 1</a:t>
            </a:r>
          </a:p>
        </p:txBody>
      </p:sp>
    </p:spTree>
    <p:extLst>
      <p:ext uri="{BB962C8B-B14F-4D97-AF65-F5344CB8AC3E}">
        <p14:creationId xmlns:p14="http://schemas.microsoft.com/office/powerpoint/2010/main" val="188065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A9729F8-2619-4C05-B9D0-E6DD6A102A79}"/>
              </a:ext>
            </a:extLst>
          </p:cNvPr>
          <p:cNvSpPr>
            <a:spLocks noGrp="1" noChangeArrowheads="1"/>
          </p:cNvSpPr>
          <p:nvPr>
            <p:ph type="title" idx="4294967295"/>
          </p:nvPr>
        </p:nvSpPr>
        <p:spPr>
          <a:xfrm>
            <a:off x="844550" y="120650"/>
            <a:ext cx="8229600" cy="576263"/>
          </a:xfrm>
        </p:spPr>
        <p:txBody>
          <a:bodyPr/>
          <a:lstStyle/>
          <a:p>
            <a:pPr eaLnBrk="1" hangingPunct="1"/>
            <a:r>
              <a:rPr lang="en-US" altLang="en-US" sz="2800"/>
              <a:t>Four Components of a Computer System</a:t>
            </a:r>
          </a:p>
        </p:txBody>
      </p:sp>
      <p:pic>
        <p:nvPicPr>
          <p:cNvPr id="8195" name="Picture 4">
            <a:extLst>
              <a:ext uri="{FF2B5EF4-FFF2-40B4-BE49-F238E27FC236}">
                <a16:creationId xmlns:a16="http://schemas.microsoft.com/office/drawing/2014/main" id="{BE6F13DB-5263-40B6-A05C-67474FB86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49" y="1207797"/>
            <a:ext cx="6771217" cy="53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s-8">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11598</TotalTime>
  <Words>15403</Words>
  <Application>Microsoft Office PowerPoint</Application>
  <PresentationFormat>On-screen Show (4:3)</PresentationFormat>
  <Paragraphs>971</Paragraphs>
  <Slides>89</Slides>
  <Notes>82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89</vt:i4>
      </vt:variant>
    </vt:vector>
  </HeadingPairs>
  <TitlesOfParts>
    <vt:vector size="110" baseType="lpstr">
      <vt:lpstr>-apple-system</vt:lpstr>
      <vt:lpstr>Arial</vt:lpstr>
      <vt:lpstr>BIZ UDPGothic</vt:lpstr>
      <vt:lpstr>Calibri</vt:lpstr>
      <vt:lpstr>Calibri Light</vt:lpstr>
      <vt:lpstr>Consolas</vt:lpstr>
      <vt:lpstr>Courier New</vt:lpstr>
      <vt:lpstr>Google Sans</vt:lpstr>
      <vt:lpstr>Helvetica</vt:lpstr>
      <vt:lpstr>Helvetica Neue</vt:lpstr>
      <vt:lpstr>Inter</vt:lpstr>
      <vt:lpstr>Monotype Sorts</vt:lpstr>
      <vt:lpstr>Segoe UI</vt:lpstr>
      <vt:lpstr>Symbol</vt:lpstr>
      <vt:lpstr>Tahoma</vt:lpstr>
      <vt:lpstr>Times New Roman</vt:lpstr>
      <vt:lpstr>var(--ds-font-family-code)</vt:lpstr>
      <vt:lpstr>Verdana</vt:lpstr>
      <vt:lpstr>Webdings</vt:lpstr>
      <vt:lpstr>Wingdings</vt:lpstr>
      <vt:lpstr>os-8</vt:lpstr>
      <vt:lpstr>سیستم‌های عامل</vt:lpstr>
      <vt:lpstr>ارزیابی</vt:lpstr>
      <vt:lpstr>Outline of this Course</vt:lpstr>
      <vt:lpstr>فصل ۱: مقدمه</vt:lpstr>
      <vt:lpstr>چیزهایی که در این بخش میخوانید:</vt:lpstr>
      <vt:lpstr>Objectives</vt:lpstr>
      <vt:lpstr>What is an Operating System?</vt:lpstr>
      <vt:lpstr>Computer System Structure</vt:lpstr>
      <vt:lpstr>Four Components of a Computer System</vt:lpstr>
      <vt:lpstr>What Operating Systems Do</vt:lpstr>
      <vt:lpstr>Operating System Definition</vt:lpstr>
      <vt:lpstr>Operating System Definition (Cont.)</vt:lpstr>
      <vt:lpstr>Computer Startup</vt:lpstr>
      <vt:lpstr>Computer System Organization</vt:lpstr>
      <vt:lpstr>Computer-System Operation</vt:lpstr>
      <vt:lpstr>Device controller </vt:lpstr>
      <vt:lpstr>Interrupt</vt:lpstr>
      <vt:lpstr>Hardware Interrupt</vt:lpstr>
      <vt:lpstr>Common Functions of Interrupts</vt:lpstr>
      <vt:lpstr>Interrupt Handling</vt:lpstr>
      <vt:lpstr>وقفه‌ها و پردازنده (CPU Interrupts)</vt:lpstr>
      <vt:lpstr>Programmable Interrupt Controller</vt:lpstr>
      <vt:lpstr>PowerPoint Presentation</vt:lpstr>
      <vt:lpstr>New systems Interrupt handler per CPU</vt:lpstr>
      <vt:lpstr>I/O Structure</vt:lpstr>
      <vt:lpstr>I/O Structure</vt:lpstr>
      <vt:lpstr>Interrupt Timeline</vt:lpstr>
      <vt:lpstr>PowerPoint Presentation</vt:lpstr>
      <vt:lpstr>Storage Definitions and Notation Review</vt:lpstr>
      <vt:lpstr>Storage Structure</vt:lpstr>
      <vt:lpstr>Storage Structure</vt:lpstr>
      <vt:lpstr>Storage Hierarchy</vt:lpstr>
      <vt:lpstr>Storage-Device Hierarchy</vt:lpstr>
      <vt:lpstr>How a Modern Computer Works</vt:lpstr>
      <vt:lpstr>Direct Memory Access Structure</vt:lpstr>
      <vt:lpstr>Direct Memory Access Structure</vt:lpstr>
      <vt:lpstr>Disk read-write without a DMA</vt:lpstr>
      <vt:lpstr>فرآیند خواندن داده از دیسک توسط DMA</vt:lpstr>
      <vt:lpstr>PowerPoint Presentation</vt:lpstr>
      <vt:lpstr>PowerPoint Presentation</vt:lpstr>
      <vt:lpstr>Modes of Bus operation</vt:lpstr>
      <vt:lpstr>Operating-System Operations</vt:lpstr>
      <vt:lpstr>Multiprogramming (Batch system)</vt:lpstr>
      <vt:lpstr>Multitasking (Timesharing)</vt:lpstr>
      <vt:lpstr>Memory Layout for Multiprogrammed System</vt:lpstr>
      <vt:lpstr>Dual-mode Operation</vt:lpstr>
      <vt:lpstr>Transition from User to Kernel Mode</vt:lpstr>
      <vt:lpstr>Timer</vt:lpstr>
      <vt:lpstr>Process Management</vt:lpstr>
      <vt:lpstr>Process Management</vt:lpstr>
      <vt:lpstr>Process Management Activities</vt:lpstr>
      <vt:lpstr>Memory Management</vt:lpstr>
      <vt:lpstr>Memory Management</vt:lpstr>
      <vt:lpstr>File-system Management</vt:lpstr>
      <vt:lpstr>File-system Management</vt:lpstr>
      <vt:lpstr>Mass-Storage Management</vt:lpstr>
      <vt:lpstr>Caching</vt:lpstr>
      <vt:lpstr>Characteristics of Various Types of Storage</vt:lpstr>
      <vt:lpstr>Migration of data “A” from Disk to Register</vt:lpstr>
      <vt:lpstr>Migration of data “A” from Disk to Register</vt:lpstr>
      <vt:lpstr>I/O Subsystem</vt:lpstr>
      <vt:lpstr>Protection and Security</vt:lpstr>
      <vt:lpstr>Protection and Security</vt:lpstr>
      <vt:lpstr>Virtualization</vt:lpstr>
      <vt:lpstr>Virtualization (cont.)</vt:lpstr>
      <vt:lpstr>Computing Environments - Virtualization</vt:lpstr>
      <vt:lpstr>Distributed Systems</vt:lpstr>
      <vt:lpstr>Network Operating System  VS Distributed Systems</vt:lpstr>
      <vt:lpstr>Computer-System Architecture</vt:lpstr>
      <vt:lpstr>Computer-System Architecture</vt:lpstr>
      <vt:lpstr>Symmetric Multiprocessing Architecture</vt:lpstr>
      <vt:lpstr>Dual-Core Design</vt:lpstr>
      <vt:lpstr>Non-Uniform Memory Access System</vt:lpstr>
      <vt:lpstr>Clustered Systems</vt:lpstr>
      <vt:lpstr>Clustered Systems</vt:lpstr>
      <vt:lpstr>PC Motherboard</vt:lpstr>
      <vt:lpstr> Computer System Environments</vt:lpstr>
      <vt:lpstr>Computing Environments</vt:lpstr>
      <vt:lpstr>Mobile Computing</vt:lpstr>
      <vt:lpstr>Client Server Computing</vt:lpstr>
      <vt:lpstr>Peer-to-Peer</vt:lpstr>
      <vt:lpstr>Cloud Computing</vt:lpstr>
      <vt:lpstr>Cloud Computing – Many Types</vt:lpstr>
      <vt:lpstr>PowerPoint Presentation</vt:lpstr>
      <vt:lpstr>Real-Time Embedded Systems</vt:lpstr>
      <vt:lpstr>Free and Open-Source Operating Systems</vt:lpstr>
      <vt:lpstr>Free and Open-Source Operating Systems</vt:lpstr>
      <vt:lpstr>The Study of Operating Systems</vt:lpstr>
      <vt:lpstr>End of Chapter 1</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Ahmad</cp:lastModifiedBy>
  <cp:revision>480</cp:revision>
  <cp:lastPrinted>2001-06-14T13:58:17Z</cp:lastPrinted>
  <dcterms:created xsi:type="dcterms:W3CDTF">2011-01-13T23:43:38Z</dcterms:created>
  <dcterms:modified xsi:type="dcterms:W3CDTF">2025-03-09T08:40:51Z</dcterms:modified>
</cp:coreProperties>
</file>